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6" r:id="rId1"/>
  </p:sldMasterIdLst>
  <p:notesMasterIdLst>
    <p:notesMasterId r:id="rId23"/>
  </p:notesMasterIdLst>
  <p:sldIdLst>
    <p:sldId id="256" r:id="rId2"/>
    <p:sldId id="311" r:id="rId3"/>
    <p:sldId id="299" r:id="rId4"/>
    <p:sldId id="436" r:id="rId5"/>
    <p:sldId id="435" r:id="rId6"/>
    <p:sldId id="260" r:id="rId7"/>
    <p:sldId id="439" r:id="rId8"/>
    <p:sldId id="261" r:id="rId9"/>
    <p:sldId id="269" r:id="rId10"/>
    <p:sldId id="262" r:id="rId11"/>
    <p:sldId id="263" r:id="rId12"/>
    <p:sldId id="270" r:id="rId13"/>
    <p:sldId id="264" r:id="rId14"/>
    <p:sldId id="266" r:id="rId15"/>
    <p:sldId id="267" r:id="rId16"/>
    <p:sldId id="268" r:id="rId17"/>
    <p:sldId id="437" r:id="rId18"/>
    <p:sldId id="438" r:id="rId19"/>
    <p:sldId id="427" r:id="rId20"/>
    <p:sldId id="271" r:id="rId21"/>
    <p:sldId id="434" r:id="rId22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94542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89101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83656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78209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7276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67322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61854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56415" algn="l" defTabSz="394542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73">
          <p15:clr>
            <a:srgbClr val="A4A3A4"/>
          </p15:clr>
        </p15:guide>
        <p15:guide id="2" pos="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15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 autoAdjust="0"/>
    <p:restoredTop sz="62162" autoAdjust="0"/>
  </p:normalViewPr>
  <p:slideViewPr>
    <p:cSldViewPr snapToGrid="0">
      <p:cViewPr varScale="1">
        <p:scale>
          <a:sx n="93" d="100"/>
          <a:sy n="93" d="100"/>
        </p:scale>
        <p:origin x="2316" y="72"/>
      </p:cViewPr>
      <p:guideLst>
        <p:guide orient="horz" pos="2573"/>
        <p:guide pos="79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brc-nas\amt\member%20folders\Sibo%20Lin\AOT\Manuscripts\DFT_PNPvsPPN\DFT_compiledCrestPNPvsPP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ysClr val="windowText" lastClr="000000"/>
                </a:solidFill>
              </a:ln>
              <a:effectLst/>
            </c:spPr>
          </c:marker>
          <c:trendline>
            <c:spPr>
              <a:ln w="19050" cap="rnd">
                <a:solidFill>
                  <a:sysClr val="windowText" lastClr="00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8196475503405175"/>
                  <c:y val="-6.943372098370204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'PE vs DGPPN'!$N$2:$N$15</c:f>
              <c:numCache>
                <c:formatCode>0.0</c:formatCode>
                <c:ptCount val="14"/>
                <c:pt idx="0">
                  <c:v>8.5573402330106649</c:v>
                </c:pt>
                <c:pt idx="1">
                  <c:v>9.4728758640533641</c:v>
                </c:pt>
                <c:pt idx="2">
                  <c:v>9.4835435169550912</c:v>
                </c:pt>
                <c:pt idx="3">
                  <c:v>2.5376463960136149</c:v>
                </c:pt>
                <c:pt idx="4">
                  <c:v>-2.5696493551468338</c:v>
                </c:pt>
                <c:pt idx="5">
                  <c:v>3.5240905440913055</c:v>
                </c:pt>
                <c:pt idx="6">
                  <c:v>-0.94314602697298922</c:v>
                </c:pt>
                <c:pt idx="7">
                  <c:v>4.6962773559853987</c:v>
                </c:pt>
                <c:pt idx="8">
                  <c:v>3.7920368871995409</c:v>
                </c:pt>
                <c:pt idx="9">
                  <c:v>0.50765478107374562</c:v>
                </c:pt>
                <c:pt idx="10">
                  <c:v>8.865447151874827</c:v>
                </c:pt>
                <c:pt idx="11">
                  <c:v>9.0210693839099552</c:v>
                </c:pt>
                <c:pt idx="12">
                  <c:v>6.7407016779601685</c:v>
                </c:pt>
                <c:pt idx="13">
                  <c:v>7.5489332700597656</c:v>
                </c:pt>
              </c:numCache>
            </c:numRef>
          </c:xVal>
          <c:yVal>
            <c:numRef>
              <c:f>'PE vs DGPPN'!$P$2:$P$16</c:f>
              <c:numCache>
                <c:formatCode>General</c:formatCode>
                <c:ptCount val="15"/>
                <c:pt idx="0">
                  <c:v>0.26236426446749106</c:v>
                </c:pt>
                <c:pt idx="1">
                  <c:v>-0.10536051565782628</c:v>
                </c:pt>
                <c:pt idx="2">
                  <c:v>-0.22314355131420971</c:v>
                </c:pt>
                <c:pt idx="3">
                  <c:v>0.21511137961694549</c:v>
                </c:pt>
                <c:pt idx="4">
                  <c:v>2.5572273113676265</c:v>
                </c:pt>
                <c:pt idx="5">
                  <c:v>1.1939224684724346</c:v>
                </c:pt>
                <c:pt idx="6">
                  <c:v>2.7850112422383382</c:v>
                </c:pt>
                <c:pt idx="7">
                  <c:v>1.5260563034950492</c:v>
                </c:pt>
                <c:pt idx="8">
                  <c:v>2.0541237336955462</c:v>
                </c:pt>
                <c:pt idx="9">
                  <c:v>1.2237754316221157</c:v>
                </c:pt>
                <c:pt idx="10">
                  <c:v>-0.22314355131420971</c:v>
                </c:pt>
                <c:pt idx="11">
                  <c:v>-0.22314355131420971</c:v>
                </c:pt>
                <c:pt idx="12">
                  <c:v>-0.51082562376599072</c:v>
                </c:pt>
                <c:pt idx="13">
                  <c:v>-0.51082562376599072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4C-41A1-9628-5F32F0688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15480"/>
        <c:axId val="809762376"/>
      </c:scatterChart>
      <c:valAx>
        <c:axId val="495315480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Δ</a:t>
                </a:r>
                <a:r>
                  <a:rPr lang="en-US"/>
                  <a:t>G</a:t>
                </a:r>
                <a:r>
                  <a:rPr lang="en-US" baseline="-25000"/>
                  <a:t>PPN</a:t>
                </a:r>
                <a:r>
                  <a:rPr lang="en-US" baseline="0"/>
                  <a:t> (kcal/mol)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62376"/>
        <c:crossesAt val="-3"/>
        <c:crossBetween val="midCat"/>
      </c:valAx>
      <c:valAx>
        <c:axId val="809762376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ln(PE wt%)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15480"/>
        <c:crossesAt val="-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emf"/><Relationship Id="rId1" Type="http://schemas.openxmlformats.org/officeDocument/2006/relationships/image" Target="../media/image49.emf"/><Relationship Id="rId4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8.emf"/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7579-AD93-4E48-9924-DED47B504270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50E72-87A1-4481-8BCD-D75DD772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ine.com/Product/Detail/S-12827/Uline-Stretch-Wrap/Economy-Stretch-Wrap-Cast-80-gauge-18-x-15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blspolymers.com/LLDPE.htm" TargetMode="External"/><Relationship Id="rId5" Type="http://schemas.openxmlformats.org/officeDocument/2006/relationships/hyperlink" Target="https://www.hillnmarkes.com/" TargetMode="External"/><Relationship Id="rId4" Type="http://schemas.openxmlformats.org/officeDocument/2006/relationships/hyperlink" Target="https://www.freshwatersystems.com/products/3-8-od-lldpe-polyethylene-tubing-500-ft-rol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https://www.uline.com/Product/Detail/S-12827/Uline-Stretch-Wrap/Economy-Stretch-Wrap-Cast-80-gauge-18-x-1500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https://www.freshwatersystems.com/products/3-8-od-lldpe-polyethylene-tubing-500-ft-roll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https://www.hillnmarkes.com/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http://www.blspolymers.com/LLDPE.htm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7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6E52-79DF-1742-BB7A-53D58EC4FE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 Kuhlmann,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J. T. Dixon, E. Killian,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H. Morgan, 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Prétorius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Taccardi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Wasserscheid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245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279-284.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H. de Bod, J. T. Dixon, E. Killian,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Nongodlwana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E. McConnell, D. H. Morgan, M. 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Overett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Prétorius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249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244-249.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Killian,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Bollmann, J. T. Dixon, S. Kuhlmann, M. C.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Maumela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H. Morgan, P.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Nongodlwana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Overett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Pretorius, K.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Höfener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Mol.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A: Chem.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2007,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270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214-218.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4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50E72-87A1-4481-8BCD-D75DD7726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circ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524"/>
            <a:ext cx="5626608" cy="2791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109807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325" y="246705"/>
            <a:ext cx="1621936" cy="7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3432099" y="4"/>
            <a:ext cx="5711902" cy="5148146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345" tIns="39673" rIns="79345" bIns="39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51435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Font typeface="Arial"/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8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921886" y="1102723"/>
            <a:ext cx="3787149" cy="1961388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3" y="206007"/>
            <a:ext cx="8264215" cy="4115119"/>
          </a:xfr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>
                <a:latin typeface="Trebuchet MS"/>
              </a:rPr>
              <a:t>27/10/2014</a:t>
            </a:r>
            <a:endParaRPr lang="en-US" dirty="0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Trebuchet MS"/>
              </a:rPr>
              <a:t>Copyright note text (8pt)</a:t>
            </a:r>
            <a:endParaRPr dirty="0">
              <a:latin typeface="Trebuchet MS"/>
            </a:endParaRPr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177" y="4807508"/>
            <a:ext cx="870326" cy="188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hexag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676906"/>
            <a:ext cx="6303264" cy="3285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triang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1660"/>
            <a:ext cx="7491984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92" y="2427690"/>
            <a:ext cx="4107017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1" name="Picture 10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_wav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2349"/>
            <a:ext cx="9144000" cy="321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A_LOGO_ONLINE_TAGLINE_SPOT_PO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53" y="4761757"/>
            <a:ext cx="1969008" cy="146304"/>
          </a:xfrm>
          <a:prstGeom prst="rect">
            <a:avLst/>
          </a:prstGeom>
        </p:spPr>
      </p:pic>
      <p:pic>
        <p:nvPicPr>
          <p:cNvPr id="12" name="Picture 11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  <a:endParaRPr dirty="0">
              <a:solidFill>
                <a:srgbClr val="53565A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9833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83664"/>
            <a:ext cx="9144000" cy="3259836"/>
            <a:chOff x="0" y="2511552"/>
            <a:chExt cx="9144000" cy="4346448"/>
          </a:xfrm>
        </p:grpSpPr>
        <p:pic>
          <p:nvPicPr>
            <p:cNvPr id="4" name="Picture 3" descr="cover_wave2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10" name="Picture 9" descr="SA_LOGO_ONLINE_TAGLINE_SPOT_PO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7253" y="6349009"/>
              <a:ext cx="1969008" cy="1950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88" y="1030295"/>
            <a:ext cx="8231187" cy="1215129"/>
          </a:xfrm>
        </p:spPr>
        <p:txBody>
          <a:bodyPr/>
          <a:lstStyle>
            <a:lvl1pPr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789" y="2427690"/>
            <a:ext cx="4113212" cy="513958"/>
          </a:xfrm>
        </p:spPr>
        <p:txBody>
          <a:bodyPr/>
          <a:lstStyle>
            <a:lvl1pPr marL="0" indent="0" algn="l">
              <a:buNone/>
              <a:defRPr sz="1000" b="1" cap="all">
                <a:solidFill>
                  <a:srgbClr val="55565A"/>
                </a:solidFill>
              </a:defRPr>
            </a:lvl1pPr>
            <a:lvl2pPr marL="39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3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0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8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3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7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SA_PRINT_LOGO_MRKT_SPOT_POS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06" y="246705"/>
            <a:ext cx="1957012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_PRINT_LOGO_MRKT_SPOT_POS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132" y="2040397"/>
            <a:ext cx="2474340" cy="7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109" y="2260540"/>
            <a:ext cx="7772703" cy="1021556"/>
          </a:xfrm>
        </p:spPr>
        <p:txBody>
          <a:bodyPr anchor="t"/>
          <a:lstStyle>
            <a:lvl1pPr algn="l"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5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110995"/>
            <a:ext cx="403860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1909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3" y="206004"/>
            <a:ext cx="8264215" cy="6181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110995"/>
            <a:ext cx="2606040" cy="3429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602988"/>
            <a:ext cx="1779239" cy="2937008"/>
          </a:xfrm>
        </p:spPr>
        <p:txBody>
          <a:bodyPr/>
          <a:lstStyle>
            <a:lvl1pPr marL="96424" indent="-96424">
              <a:spcBef>
                <a:spcPts val="260"/>
              </a:spcBef>
              <a:buFont typeface="+mj-lt"/>
              <a:buAutoNum type="arabicPeriod"/>
              <a:defRPr sz="900">
                <a:solidFill>
                  <a:schemeClr val="tx2"/>
                </a:solidFill>
              </a:defRPr>
            </a:lvl1pPr>
            <a:lvl2pPr marL="96424" indent="0">
              <a:spcBef>
                <a:spcPts val="260"/>
              </a:spcBef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110626"/>
            <a:ext cx="6468132" cy="3428855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7744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3565A"/>
                </a:solidFill>
                <a:latin typeface="Trebuchet M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53565A"/>
                </a:solidFill>
                <a:latin typeface="Trebuchet MS"/>
              </a:rPr>
              <a:t>Copyright note text (8pt)</a:t>
            </a:r>
          </a:p>
        </p:txBody>
      </p:sp>
    </p:spTree>
    <p:extLst>
      <p:ext uri="{BB962C8B-B14F-4D97-AF65-F5344CB8AC3E}">
        <p14:creationId xmlns:p14="http://schemas.microsoft.com/office/powerpoint/2010/main" val="463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09" y="192048"/>
            <a:ext cx="8264216" cy="618166"/>
          </a:xfrm>
        </p:spPr>
        <p:txBody>
          <a:bodyPr/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3" y="1110374"/>
            <a:ext cx="8264215" cy="3425028"/>
          </a:xfrm>
        </p:spPr>
        <p:txBody>
          <a:bodyPr/>
          <a:lstStyle>
            <a:lvl1pPr marL="396720" indent="-396720">
              <a:spcBef>
                <a:spcPts val="1215"/>
              </a:spcBef>
              <a:buFont typeface="+mj-lt"/>
              <a:buAutoNum type="arabicPeriod"/>
              <a:defRPr sz="17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SPOT_POS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pic>
        <p:nvPicPr>
          <p:cNvPr id="4" name="Picture 3" descr="SA_PRINT_LOGO_MRKT_CMYK_NEG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98" y="191195"/>
            <a:ext cx="8263247" cy="512589"/>
          </a:xfrm>
        </p:spPr>
        <p:txBody>
          <a:bodyPr anchor="t"/>
          <a:lstStyle>
            <a:lvl1pPr algn="l"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98" y="724239"/>
            <a:ext cx="8263247" cy="513385"/>
          </a:xfrm>
        </p:spPr>
        <p:txBody>
          <a:bodyPr anchor="t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396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3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0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6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3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0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770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3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98" y="2510033"/>
            <a:ext cx="8263247" cy="2152505"/>
          </a:xfrm>
        </p:spPr>
        <p:txBody>
          <a:bodyPr vert="horz" lIns="0" tIns="39673" rIns="0" bIns="39673" rtlCol="0" anchor="t">
            <a:noAutofit/>
          </a:bodyPr>
          <a:lstStyle>
            <a:lvl1pPr marL="0" indent="0">
              <a:buNone/>
              <a:defRPr lang="en-US" sz="177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prstClr val="white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  <a:latin typeface="Trebuchet MS"/>
              </a:rPr>
              <a:t>27/10/2014</a:t>
            </a:r>
            <a:endParaRPr lang="en-US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prstClr val="white"/>
                </a:solidFill>
                <a:latin typeface="Trebuchet MS"/>
              </a:rPr>
              <a:t>Copyright note text (8pt)</a:t>
            </a:r>
            <a:endParaRPr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A_PRINT_LOGO_MRKT_CMYK_NEG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968" y="4753984"/>
            <a:ext cx="1036369" cy="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4777991"/>
            <a:ext cx="267630" cy="168441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fld id="{965A9741-32FB-9942-AAE4-37C9D12D3D1F}" type="slidenum">
              <a:rPr lang="en-US" smtClean="0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pPr algn="l" defTabSz="39672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 vert="horz" lIns="0" tIns="39673" rIns="0" bIns="3967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3" y="1110374"/>
            <a:ext cx="8264215" cy="3425028"/>
          </a:xfrm>
          <a:prstGeom prst="rect">
            <a:avLst/>
          </a:prstGeom>
          <a:noFill/>
        </p:spPr>
        <p:txBody>
          <a:bodyPr vert="horz" lIns="0" tIns="39673" rIns="0" bIns="39673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0" y="4779515"/>
            <a:ext cx="542989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27/10/2014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4882631"/>
            <a:ext cx="2895600" cy="165330"/>
          </a:xfrm>
          <a:prstGeom prst="rect">
            <a:avLst/>
          </a:prstGeom>
        </p:spPr>
        <p:txBody>
          <a:bodyPr vert="horz" lIns="0" tIns="39673" rIns="0" bIns="39673" rtlCol="0" anchor="ctr"/>
          <a:lstStyle>
            <a:lvl1pPr>
              <a:defRPr lang="en-US" sz="700"/>
            </a:lvl1pPr>
          </a:lstStyle>
          <a:p>
            <a:pPr algn="l" defTabSz="3967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53565A"/>
                </a:solidFill>
                <a:latin typeface="Trebuchet MS"/>
                <a:ea typeface="+mn-ea"/>
                <a:cs typeface="+mn-cs"/>
              </a:rPr>
              <a:t>Copyright note text (8pt)</a:t>
            </a:r>
            <a:endParaRPr lang="en-US" dirty="0">
              <a:solidFill>
                <a:srgbClr val="53565A"/>
              </a:solidFill>
              <a:latin typeface="Trebuchet MS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3409" y="4656582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A_PRINT_LOGO_MRKT_SPOT_POS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878" y="4719285"/>
            <a:ext cx="1059340" cy="287756"/>
          </a:xfrm>
          <a:prstGeom prst="rect">
            <a:avLst/>
          </a:prstGeom>
        </p:spPr>
      </p:pic>
      <p:sp>
        <p:nvSpPr>
          <p:cNvPr id="6" name="MSIPCMContentMarking" descr="{&quot;HashCode&quot;:170675586,&quot;Placement&quot;:&quot;Footer&quot;,&quot;Top&quot;:378.960144,&quot;Left&quot;:269.451416,&quot;SlideWidth&quot;:720,&quot;SlideHeight&quot;:405}">
            <a:extLst>
              <a:ext uri="{FF2B5EF4-FFF2-40B4-BE49-F238E27FC236}">
                <a16:creationId xmlns:a16="http://schemas.microsoft.com/office/drawing/2014/main" id="{6D91B81C-689A-4E54-8504-FAFEF5A5712C}"/>
              </a:ext>
            </a:extLst>
          </p:cNvPr>
          <p:cNvSpPr txBox="1"/>
          <p:nvPr/>
        </p:nvSpPr>
        <p:spPr>
          <a:xfrm>
            <a:off x="3422033" y="4812794"/>
            <a:ext cx="2299933" cy="3307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8000"/>
                </a:solidFill>
                <a:latin typeface="Calibri" panose="020F0502020204030204" pitchFamily="34" charset="0"/>
              </a:rPr>
              <a:t>Classification: General Use</a:t>
            </a:r>
          </a:p>
        </p:txBody>
      </p:sp>
    </p:spTree>
    <p:extLst>
      <p:ext uri="{BB962C8B-B14F-4D97-AF65-F5344CB8AC3E}">
        <p14:creationId xmlns:p14="http://schemas.microsoft.com/office/powerpoint/2010/main" val="203169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9" r:id="rId22"/>
  </p:sldLayoutIdLst>
  <p:hf hdr="0" ftr="0" dt="0"/>
  <p:txStyles>
    <p:titleStyle>
      <a:lvl1pPr algn="l" defTabSz="39672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9738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8" indent="-194226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93707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3444" indent="-199738" algn="l" defTabSz="396720" rtl="0" eaLnBrk="1" latinLnBrk="0" hangingPunct="1">
        <a:spcBef>
          <a:spcPts val="521"/>
        </a:spcBef>
        <a:buFont typeface="Lucida Grande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93184" indent="-199738" algn="l" defTabSz="396720" rtl="0" eaLnBrk="1" latinLnBrk="0" hangingPunct="1">
        <a:spcBef>
          <a:spcPts val="521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75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8697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542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142" indent="-198361" algn="l" defTabSz="39672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72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444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16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688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3613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337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058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3780" algn="l" defTabSz="3967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6.emf"/><Relationship Id="rId4" Type="http://schemas.openxmlformats.org/officeDocument/2006/relationships/chart" Target="../charts/chart1.xml"/><Relationship Id="rId9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7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1.tiff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9.tiff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22.png"/><Relationship Id="rId4" Type="http://schemas.openxmlformats.org/officeDocument/2006/relationships/image" Target="../media/image13.emf"/><Relationship Id="rId9" Type="http://schemas.openxmlformats.org/officeDocument/2006/relationships/image" Target="../media/image14.emf"/><Relationship Id="rId14" Type="http://schemas.openxmlformats.org/officeDocument/2006/relationships/image" Target="../media/image1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60.jpe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ti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0502-444E-46BA-A26A-049113BF6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88" y="957407"/>
            <a:ext cx="8231187" cy="1215129"/>
          </a:xfrm>
        </p:spPr>
        <p:txBody>
          <a:bodyPr/>
          <a:lstStyle/>
          <a:p>
            <a:r>
              <a:rPr lang="en-US" sz="2800" dirty="0"/>
              <a:t>better 1-octene catalysts via molecular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28DB-CD3B-45EE-B3C0-2E4C7CCA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88" y="1755837"/>
            <a:ext cx="6094412" cy="1215128"/>
          </a:xfrm>
        </p:spPr>
        <p:txBody>
          <a:bodyPr/>
          <a:lstStyle/>
          <a:p>
            <a:r>
              <a:rPr lang="en-US" dirty="0"/>
              <a:t>Sibo Lin*</a:t>
            </a:r>
            <a:r>
              <a:rPr lang="en-US" baseline="30000" dirty="0"/>
              <a:t>1</a:t>
            </a:r>
            <a:r>
              <a:rPr lang="en-US" dirty="0"/>
              <a:t>, Jenna C. Fromer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YagnaSENI</a:t>
            </a:r>
            <a:r>
              <a:rPr lang="en-US" dirty="0"/>
              <a:t> Ghosh</a:t>
            </a:r>
            <a:r>
              <a:rPr lang="en-US" baseline="30000" dirty="0"/>
              <a:t>1</a:t>
            </a:r>
            <a:r>
              <a:rPr lang="en-US" dirty="0"/>
              <a:t>, Brian Hanna</a:t>
            </a:r>
            <a:r>
              <a:rPr lang="en-US" baseline="30000" dirty="0"/>
              <a:t>1</a:t>
            </a:r>
            <a:r>
              <a:rPr lang="en-US" dirty="0"/>
              <a:t>, Mohamed Elanany</a:t>
            </a:r>
            <a:r>
              <a:rPr lang="en-US" baseline="30000" dirty="0"/>
              <a:t>3</a:t>
            </a:r>
            <a:r>
              <a:rPr lang="en-US" dirty="0"/>
              <a:t>, Wei Xu</a:t>
            </a:r>
            <a:r>
              <a:rPr lang="en-US" baseline="30000" dirty="0"/>
              <a:t>3</a:t>
            </a:r>
          </a:p>
          <a:p>
            <a:endParaRPr lang="en-US" baseline="30000" dirty="0"/>
          </a:p>
          <a:p>
            <a:r>
              <a:rPr lang="en-US" sz="800" baseline="30000" dirty="0"/>
              <a:t>1</a:t>
            </a:r>
            <a:r>
              <a:rPr lang="en-US" sz="800" dirty="0"/>
              <a:t> Advanced Materials Team, Boston Research Center, Aramco Americas</a:t>
            </a:r>
            <a:br>
              <a:rPr lang="en-US" sz="800" dirty="0"/>
            </a:br>
            <a:r>
              <a:rPr lang="en-US" sz="800" baseline="30000" dirty="0"/>
              <a:t>2 </a:t>
            </a:r>
            <a:r>
              <a:rPr lang="en-US" sz="800" dirty="0"/>
              <a:t>Chemical Engineering Division, Tufts University</a:t>
            </a:r>
            <a:br>
              <a:rPr lang="en-US" sz="800" baseline="30000" dirty="0"/>
            </a:br>
            <a:r>
              <a:rPr lang="en-US" sz="800" baseline="30000" dirty="0"/>
              <a:t>3</a:t>
            </a:r>
            <a:r>
              <a:rPr lang="en-US" sz="800" dirty="0"/>
              <a:t> Chemicals R&amp;D Division, Saudi </a:t>
            </a:r>
            <a:r>
              <a:rPr lang="en-US" sz="800" dirty="0" err="1"/>
              <a:t>AramCO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2636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2076A-60DA-49FA-9FAA-54419EE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vs known PNP/PPN ligands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6E258-97A8-4E0C-B727-BD70F215D7EC}"/>
              </a:ext>
            </a:extLst>
          </p:cNvPr>
          <p:cNvSpPr/>
          <p:nvPr/>
        </p:nvSpPr>
        <p:spPr>
          <a:xfrm>
            <a:off x="3070860" y="4846320"/>
            <a:ext cx="4587240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186BA16-2D2C-4CC6-8416-0774F8A06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44967"/>
              </p:ext>
            </p:extLst>
          </p:nvPr>
        </p:nvGraphicFramePr>
        <p:xfrm>
          <a:off x="303053" y="843137"/>
          <a:ext cx="55356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CS ChemDraw Drawing" r:id="rId3" imgW="5534891" imgH="3239885" progId="ChemDraw.Document.6.0">
                  <p:embed/>
                </p:oleObj>
              </mc:Choice>
              <mc:Fallback>
                <p:oleObj name="CS ChemDraw Drawing" r:id="rId3" imgW="5534891" imgH="323988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053" y="843137"/>
                        <a:ext cx="55356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1B0CB2D-B2E4-4B75-89BF-CD25964C1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24461"/>
              </p:ext>
            </p:extLst>
          </p:nvPr>
        </p:nvGraphicFramePr>
        <p:xfrm>
          <a:off x="6128388" y="2485613"/>
          <a:ext cx="27559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CS ChemDraw Drawing" r:id="rId5" imgW="2756362" imgH="1521922" progId="ChemDraw.Document.6.0">
                  <p:embed/>
                </p:oleObj>
              </mc:Choice>
              <mc:Fallback>
                <p:oleObj name="CS ChemDraw Drawing" r:id="rId5" imgW="2756362" imgH="152192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8388" y="2485613"/>
                        <a:ext cx="2755900" cy="152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30B56A18-23BB-4595-B4D3-78829C63FE30}"/>
              </a:ext>
            </a:extLst>
          </p:cNvPr>
          <p:cNvGrpSpPr/>
          <p:nvPr/>
        </p:nvGrpSpPr>
        <p:grpSpPr>
          <a:xfrm>
            <a:off x="4642168" y="224971"/>
            <a:ext cx="1780032" cy="400110"/>
            <a:chOff x="5175568" y="-344567"/>
            <a:chExt cx="1780032" cy="40011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A1D765-A160-4F39-BF5D-3BDF69FBAC43}"/>
                </a:ext>
              </a:extLst>
            </p:cNvPr>
            <p:cNvSpPr/>
            <p:nvPr/>
          </p:nvSpPr>
          <p:spPr>
            <a:xfrm>
              <a:off x="5175568" y="-131534"/>
              <a:ext cx="161925" cy="161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AE9E46D-72EE-4292-915C-FF8CFB5F763A}"/>
                </a:ext>
              </a:extLst>
            </p:cNvPr>
            <p:cNvSpPr/>
            <p:nvPr/>
          </p:nvSpPr>
          <p:spPr>
            <a:xfrm>
              <a:off x="5178743" y="-326440"/>
              <a:ext cx="161925" cy="16192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8F9AC1-7602-4E9E-907D-F7DEE11014DA}"/>
                </a:ext>
              </a:extLst>
            </p:cNvPr>
            <p:cNvSpPr txBox="1"/>
            <p:nvPr/>
          </p:nvSpPr>
          <p:spPr>
            <a:xfrm>
              <a:off x="5347467" y="-344567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&gt; 0 (PNP favored)</a:t>
              </a:r>
            </a:p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&lt; 0 (PPN favored)</a:t>
              </a:r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13DF016-7DED-40EF-A1C2-92C76D82F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08032"/>
              </p:ext>
            </p:extLst>
          </p:nvPr>
        </p:nvGraphicFramePr>
        <p:xfrm>
          <a:off x="5932991" y="843137"/>
          <a:ext cx="3140075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" name="CS ChemDraw Drawing" r:id="rId7" imgW="3140479" imgH="1601585" progId="ChemDraw.Document.6.0">
                  <p:embed/>
                </p:oleObj>
              </mc:Choice>
              <mc:Fallback>
                <p:oleObj name="CS ChemDraw Drawing" r:id="rId7" imgW="3140479" imgH="1601585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4213D42-8609-467F-8E6C-AAA79574C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2991" y="843137"/>
                        <a:ext cx="3140075" cy="160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EAA85D8-C04F-4187-BB86-3D042BCF48A2}"/>
              </a:ext>
            </a:extLst>
          </p:cNvPr>
          <p:cNvSpPr txBox="1"/>
          <p:nvPr/>
        </p:nvSpPr>
        <p:spPr>
          <a:xfrm>
            <a:off x="1" y="424250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|</a:t>
            </a:r>
            <a:r>
              <a:rPr lang="el-GR" sz="1800" dirty="0"/>
              <a:t>Δ</a:t>
            </a:r>
            <a:r>
              <a:rPr lang="en-US" sz="1800" dirty="0"/>
              <a:t>G</a:t>
            </a:r>
            <a:r>
              <a:rPr lang="en-US" sz="1800" baseline="-25000" dirty="0"/>
              <a:t>PPN</a:t>
            </a:r>
            <a:r>
              <a:rPr lang="en-US" sz="1800" dirty="0"/>
              <a:t>| &gt; 0.9 kcal/mol, prediction matches observations for 30+ known PNP/PPN</a:t>
            </a:r>
          </a:p>
        </p:txBody>
      </p:sp>
    </p:spTree>
    <p:extLst>
      <p:ext uri="{BB962C8B-B14F-4D97-AF65-F5344CB8AC3E}">
        <p14:creationId xmlns:p14="http://schemas.microsoft.com/office/powerpoint/2010/main" val="10550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2076A-60DA-49FA-9FAA-54419EE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performance vs 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BFFACE-D476-4210-9190-F42DEAE489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587408"/>
              </p:ext>
            </p:extLst>
          </p:nvPr>
        </p:nvGraphicFramePr>
        <p:xfrm>
          <a:off x="444813" y="1714777"/>
          <a:ext cx="3520673" cy="2283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53235B2-9663-4009-958F-660AFF50E036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F7EF9-E24E-4CCF-A9BF-4B5A78AB5D1E}"/>
              </a:ext>
            </a:extLst>
          </p:cNvPr>
          <p:cNvSpPr/>
          <p:nvPr/>
        </p:nvSpPr>
        <p:spPr>
          <a:xfrm>
            <a:off x="444813" y="4024129"/>
            <a:ext cx="41338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/>
              <a:t>S. Kuhlmann,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245</a:t>
            </a:r>
            <a:r>
              <a:rPr lang="en-GB" dirty="0"/>
              <a:t>, 279-284</a:t>
            </a:r>
          </a:p>
          <a:p>
            <a:pPr algn="l"/>
            <a:r>
              <a:rPr lang="en-GB" dirty="0"/>
              <a:t>K. </a:t>
            </a:r>
            <a:r>
              <a:rPr lang="en-GB" dirty="0" err="1"/>
              <a:t>Blann</a:t>
            </a:r>
            <a:r>
              <a:rPr lang="en-GB" dirty="0"/>
              <a:t>, A. Bollmann, et al., </a:t>
            </a:r>
            <a:r>
              <a:rPr lang="en-GB" i="1" dirty="0"/>
              <a:t>J. </a:t>
            </a:r>
            <a:r>
              <a:rPr lang="en-GB" i="1" dirty="0" err="1"/>
              <a:t>Catal</a:t>
            </a:r>
            <a:r>
              <a:rPr lang="en-GB" i="1" dirty="0"/>
              <a:t>.</a:t>
            </a:r>
            <a:r>
              <a:rPr lang="en-GB" dirty="0"/>
              <a:t>, 2007, </a:t>
            </a:r>
            <a:r>
              <a:rPr lang="en-GB" b="1" dirty="0"/>
              <a:t>249</a:t>
            </a:r>
            <a:r>
              <a:rPr lang="en-GB" dirty="0"/>
              <a:t>, 244-249.</a:t>
            </a:r>
          </a:p>
          <a:p>
            <a:pPr algn="l"/>
            <a:r>
              <a:rPr lang="en-GB" dirty="0"/>
              <a:t>E. Killian, K. </a:t>
            </a:r>
            <a:r>
              <a:rPr lang="en-GB" dirty="0" err="1"/>
              <a:t>Blann</a:t>
            </a:r>
            <a:r>
              <a:rPr lang="en-GB" dirty="0"/>
              <a:t>, et al., </a:t>
            </a:r>
            <a:r>
              <a:rPr lang="en-GB" i="1" dirty="0"/>
              <a:t>J. Mol. </a:t>
            </a:r>
            <a:r>
              <a:rPr lang="en-GB" i="1" dirty="0" err="1"/>
              <a:t>Catal</a:t>
            </a:r>
            <a:r>
              <a:rPr lang="en-GB" i="1" dirty="0"/>
              <a:t>. A: Chem.</a:t>
            </a:r>
            <a:r>
              <a:rPr lang="en-GB" dirty="0"/>
              <a:t>, 2007, </a:t>
            </a:r>
            <a:r>
              <a:rPr lang="en-GB" b="1" dirty="0"/>
              <a:t>270</a:t>
            </a:r>
            <a:r>
              <a:rPr lang="en-GB" dirty="0"/>
              <a:t>, 214-218.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CF1CC81-483B-41AC-8596-A9B20A02F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86934"/>
              </p:ext>
            </p:extLst>
          </p:nvPr>
        </p:nvGraphicFramePr>
        <p:xfrm>
          <a:off x="952500" y="657760"/>
          <a:ext cx="2660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CS ChemDraw Drawing" r:id="rId5" imgW="2660419" imgH="1080308" progId="ChemDraw.Document.6.0">
                  <p:embed/>
                </p:oleObj>
              </mc:Choice>
              <mc:Fallback>
                <p:oleObj name="CS ChemDraw Drawing" r:id="rId5" imgW="2660419" imgH="108030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2500" y="657760"/>
                        <a:ext cx="2660650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35C36C-457A-4D0E-9E8F-DAE6F172FF62}"/>
              </a:ext>
            </a:extLst>
          </p:cNvPr>
          <p:cNvSpPr/>
          <p:nvPr/>
        </p:nvSpPr>
        <p:spPr>
          <a:xfrm>
            <a:off x="4120837" y="843137"/>
            <a:ext cx="4859677" cy="3240087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F7BBB4D-0157-4A6E-8861-0EB9E43A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154035"/>
              </p:ext>
            </p:extLst>
          </p:nvPr>
        </p:nvGraphicFramePr>
        <p:xfrm>
          <a:off x="5140734" y="1613490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CS ChemDraw Drawing" r:id="rId7" imgW="1811828" imgH="524048" progId="ChemDraw.Document.6.0">
                  <p:embed/>
                </p:oleObj>
              </mc:Choice>
              <mc:Fallback>
                <p:oleObj name="CS ChemDraw Drawing" r:id="rId7" imgW="1811828" imgH="524048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E3379AF-326F-418D-8591-BA0056158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0734" y="1613490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4331FE5-2C28-4489-B0EB-613C43798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900859"/>
              </p:ext>
            </p:extLst>
          </p:nvPr>
        </p:nvGraphicFramePr>
        <p:xfrm>
          <a:off x="4232306" y="2332618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CS ChemDraw Drawing" r:id="rId9" imgW="737408" imgH="538942" progId="ChemDraw.Document.6.0">
                  <p:embed/>
                </p:oleObj>
              </mc:Choice>
              <mc:Fallback>
                <p:oleObj name="CS ChemDraw Drawing" r:id="rId9" imgW="737408" imgH="53894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777C158C-3D96-4D17-9C04-8BCB6370B6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>
                        <a:alphaModFix amt="90000"/>
                      </a:blip>
                      <a:stretch>
                        <a:fillRect/>
                      </a:stretch>
                    </p:blipFill>
                    <p:spPr>
                      <a:xfrm>
                        <a:off x="4232306" y="2332618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2BE39B1-9078-400F-88FE-E3F0EA2D5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715562"/>
              </p:ext>
            </p:extLst>
          </p:nvPr>
        </p:nvGraphicFramePr>
        <p:xfrm>
          <a:off x="7605790" y="2332618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name="CS ChemDraw Drawing" r:id="rId11" imgW="866948" imgH="470708" progId="ChemDraw.Document.6.0">
                  <p:embed/>
                </p:oleObj>
              </mc:Choice>
              <mc:Fallback>
                <p:oleObj name="CS ChemDraw Drawing" r:id="rId11" imgW="866948" imgH="470708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6438C9-1BF7-4329-ADBC-E66930BA8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05790" y="2332618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69B31B81-2382-42F5-8089-CAD912676AF6}"/>
              </a:ext>
            </a:extLst>
          </p:cNvPr>
          <p:cNvSpPr/>
          <p:nvPr/>
        </p:nvSpPr>
        <p:spPr>
          <a:xfrm>
            <a:off x="6170546" y="1156180"/>
            <a:ext cx="495300" cy="495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ym typeface="Wingdings" panose="05000000000000000000" pitchFamily="2" charset="2"/>
              </a:rPr>
              <a:t>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3F0F08-857B-4586-B564-808F3403A265}"/>
              </a:ext>
            </a:extLst>
          </p:cNvPr>
          <p:cNvSpPr/>
          <p:nvPr/>
        </p:nvSpPr>
        <p:spPr>
          <a:xfrm>
            <a:off x="7240711" y="2751519"/>
            <a:ext cx="495300" cy="495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ym typeface="Wingdings" panose="05000000000000000000" pitchFamily="2" charset="2"/>
              </a:rPr>
              <a:t>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4E3D8-3832-4C10-B03E-024FBD5939C1}"/>
              </a:ext>
            </a:extLst>
          </p:cNvPr>
          <p:cNvSpPr txBox="1"/>
          <p:nvPr/>
        </p:nvSpPr>
        <p:spPr>
          <a:xfrm>
            <a:off x="4351496" y="3654260"/>
            <a:ext cx="445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make more stable (better) PNP catalysts</a:t>
            </a:r>
          </a:p>
        </p:txBody>
      </p:sp>
    </p:spTree>
    <p:extLst>
      <p:ext uri="{BB962C8B-B14F-4D97-AF65-F5344CB8AC3E}">
        <p14:creationId xmlns:p14="http://schemas.microsoft.com/office/powerpoint/2010/main" val="13815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EFFC9-8BE3-4A21-8964-F4D9EF0D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criteria to maximize PNP stability (and lower PE fouling)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4A333-04A7-4487-A53A-76A1B9F33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09200"/>
              </p:ext>
            </p:extLst>
          </p:nvPr>
        </p:nvGraphicFramePr>
        <p:xfrm>
          <a:off x="95819" y="1160929"/>
          <a:ext cx="101917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0" name="CS ChemDraw Drawing" r:id="rId4" imgW="664325" imgH="816379" progId="ChemDraw.Document.6.0">
                  <p:embed/>
                </p:oleObj>
              </mc:Choice>
              <mc:Fallback>
                <p:oleObj name="CS ChemDraw Drawing" r:id="rId4" imgW="664325" imgH="8163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819" y="1160929"/>
                        <a:ext cx="1019175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6F81036-3B1F-4C7B-B9DB-4295A22025EA}"/>
              </a:ext>
            </a:extLst>
          </p:cNvPr>
          <p:cNvSpPr/>
          <p:nvPr/>
        </p:nvSpPr>
        <p:spPr>
          <a:xfrm>
            <a:off x="5075774" y="686681"/>
            <a:ext cx="260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 over N-aryl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E289D-3F98-4017-8A77-898DE2071148}"/>
              </a:ext>
            </a:extLst>
          </p:cNvPr>
          <p:cNvSpPr/>
          <p:nvPr/>
        </p:nvSpPr>
        <p:spPr>
          <a:xfrm>
            <a:off x="605407" y="695474"/>
            <a:ext cx="2704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u="sng" dirty="0"/>
              <a:t>electron-rich N-substituents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36258-16AE-4040-A598-6F7121F91165}"/>
              </a:ext>
            </a:extLst>
          </p:cNvPr>
          <p:cNvSpPr/>
          <p:nvPr/>
        </p:nvSpPr>
        <p:spPr>
          <a:xfrm>
            <a:off x="476648" y="2658173"/>
            <a:ext cx="3172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u="sng" dirty="0"/>
              <a:t>N-alkyl: 2˚ &gt; 1˚ &gt;&gt; 3˚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51893F-9328-41E9-A890-AA5647ED7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779863"/>
              </p:ext>
            </p:extLst>
          </p:nvPr>
        </p:nvGraphicFramePr>
        <p:xfrm>
          <a:off x="4597400" y="1043678"/>
          <a:ext cx="45386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" name="CS ChemDraw Drawing" r:id="rId6" imgW="2953096" imgH="638348" progId="ChemDraw.Document.6.0">
                  <p:embed/>
                </p:oleObj>
              </mc:Choice>
              <mc:Fallback>
                <p:oleObj name="CS ChemDraw Drawing" r:id="rId6" imgW="2953096" imgH="63834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1043678"/>
                        <a:ext cx="45386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354738A-2DAC-4B63-ACF6-0261B52CAFA4}"/>
              </a:ext>
            </a:extLst>
          </p:cNvPr>
          <p:cNvSpPr/>
          <p:nvPr/>
        </p:nvSpPr>
        <p:spPr>
          <a:xfrm>
            <a:off x="5314594" y="2598537"/>
            <a:ext cx="2831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/>
              <a:t>electron-poor P-substituents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5F579F6-7A76-47C5-B8A7-5CF9BDA19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642854"/>
              </p:ext>
            </p:extLst>
          </p:nvPr>
        </p:nvGraphicFramePr>
        <p:xfrm>
          <a:off x="4398824" y="3078591"/>
          <a:ext cx="2208213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2" name="CS ChemDraw Drawing" r:id="rId8" imgW="1436716" imgH="964276" progId="ChemDraw.Document.6.0">
                  <p:embed/>
                </p:oleObj>
              </mc:Choice>
              <mc:Fallback>
                <p:oleObj name="CS ChemDraw Drawing" r:id="rId8" imgW="1436716" imgH="9642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98824" y="3078591"/>
                        <a:ext cx="2208213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21F3F07-1C3F-4A38-96CA-257806541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8028"/>
              </p:ext>
            </p:extLst>
          </p:nvPr>
        </p:nvGraphicFramePr>
        <p:xfrm>
          <a:off x="6730206" y="3030076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CF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3E99C8D-9D7A-4357-A95D-897445CF5ACE}"/>
              </a:ext>
            </a:extLst>
          </p:cNvPr>
          <p:cNvSpPr/>
          <p:nvPr/>
        </p:nvSpPr>
        <p:spPr>
          <a:xfrm>
            <a:off x="3070860" y="4846320"/>
            <a:ext cx="4587240" cy="244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A37087D-9E96-4B13-A739-7404C9199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64203"/>
              </p:ext>
            </p:extLst>
          </p:nvPr>
        </p:nvGraphicFramePr>
        <p:xfrm>
          <a:off x="444813" y="3656555"/>
          <a:ext cx="993891" cy="52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" name="CS ChemDraw Drawing" r:id="rId10" imgW="662594" imgH="353291" progId="ChemDraw.Document.6.0">
                  <p:embed/>
                </p:oleObj>
              </mc:Choice>
              <mc:Fallback>
                <p:oleObj name="CS ChemDraw Drawing" r:id="rId10" imgW="662594" imgH="35329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813" y="3656555"/>
                        <a:ext cx="993891" cy="52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11805FA-C1C9-4CC9-A235-8ED9C8F40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6731"/>
              </p:ext>
            </p:extLst>
          </p:nvPr>
        </p:nvGraphicFramePr>
        <p:xfrm>
          <a:off x="1491115" y="3073193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Ph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CHMe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CMe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0D9B57-07B5-460A-AA4F-314CE424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46949"/>
              </p:ext>
            </p:extLst>
          </p:nvPr>
        </p:nvGraphicFramePr>
        <p:xfrm>
          <a:off x="1216451" y="1063338"/>
          <a:ext cx="2093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72">
                  <a:extLst>
                    <a:ext uri="{9D8B030D-6E8A-4147-A177-3AD203B41FA5}">
                      <a16:colId xmlns:a16="http://schemas.microsoft.com/office/drawing/2014/main" val="2966449901"/>
                    </a:ext>
                  </a:extLst>
                </a:gridCol>
                <a:gridCol w="1046772">
                  <a:extLst>
                    <a:ext uri="{9D8B030D-6E8A-4147-A177-3AD203B41FA5}">
                      <a16:colId xmlns:a16="http://schemas.microsoft.com/office/drawing/2014/main" val="259289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Δ</a:t>
                      </a: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PPN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OMe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6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3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539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29D7112-5554-48A5-B6BF-E845FE267D32}"/>
              </a:ext>
            </a:extLst>
          </p:cNvPr>
          <p:cNvSpPr txBox="1"/>
          <p:nvPr/>
        </p:nvSpPr>
        <p:spPr>
          <a:xfrm>
            <a:off x="3584659" y="4752067"/>
            <a:ext cx="441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/>
              <a:t>Δ</a:t>
            </a:r>
            <a:r>
              <a:rPr lang="en-US" sz="1400" dirty="0"/>
              <a:t>G</a:t>
            </a:r>
            <a:r>
              <a:rPr lang="en-US" sz="1400" baseline="-25000" dirty="0"/>
              <a:t>PPN </a:t>
            </a:r>
            <a:r>
              <a:rPr lang="en-US" sz="1400" dirty="0"/>
              <a:t>in kcal/mol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B3C056-490B-4736-A483-92264D3D3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606244"/>
              </p:ext>
            </p:extLst>
          </p:nvPr>
        </p:nvGraphicFramePr>
        <p:xfrm>
          <a:off x="3649380" y="2064383"/>
          <a:ext cx="5486685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06505">
                  <a:extLst>
                    <a:ext uri="{9D8B030D-6E8A-4147-A177-3AD203B41FA5}">
                      <a16:colId xmlns:a16="http://schemas.microsoft.com/office/drawing/2014/main" val="239175995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3668168484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134234882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2430220370"/>
                    </a:ext>
                  </a:extLst>
                </a:gridCol>
                <a:gridCol w="1170045">
                  <a:extLst>
                    <a:ext uri="{9D8B030D-6E8A-4147-A177-3AD203B41FA5}">
                      <a16:colId xmlns:a16="http://schemas.microsoft.com/office/drawing/2014/main" val="1856557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Δ</a:t>
                      </a:r>
                      <a:r>
                        <a:rPr lang="en-US" sz="1600" dirty="0"/>
                        <a:t>G</a:t>
                      </a:r>
                      <a:r>
                        <a:rPr lang="en-US" sz="1600" baseline="-25000" dirty="0"/>
                        <a:t>PPN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67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6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1520CE-DE54-4F6E-BF53-025470A7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candidates screened out (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 &lt; 1 kcal/mol)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EB44A-098D-491B-B252-1B7F37B17A6D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48EA7-53EE-41B2-96AF-8FB025F02295}"/>
              </a:ext>
            </a:extLst>
          </p:cNvPr>
          <p:cNvGrpSpPr/>
          <p:nvPr/>
        </p:nvGrpSpPr>
        <p:grpSpPr>
          <a:xfrm>
            <a:off x="7062654" y="224971"/>
            <a:ext cx="1780032" cy="400110"/>
            <a:chOff x="5175568" y="-344567"/>
            <a:chExt cx="1780032" cy="40011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7DFD61-C33C-4008-9C11-F76900D467F8}"/>
                </a:ext>
              </a:extLst>
            </p:cNvPr>
            <p:cNvSpPr/>
            <p:nvPr/>
          </p:nvSpPr>
          <p:spPr>
            <a:xfrm>
              <a:off x="5175568" y="-131534"/>
              <a:ext cx="161925" cy="161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B1AD49E-B906-42D5-BC2B-9493A86ECB12}"/>
                </a:ext>
              </a:extLst>
            </p:cNvPr>
            <p:cNvSpPr/>
            <p:nvPr/>
          </p:nvSpPr>
          <p:spPr>
            <a:xfrm>
              <a:off x="5178743" y="-326440"/>
              <a:ext cx="161925" cy="16192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6E3D04-8A21-4533-8EDE-1212B1F5CB73}"/>
                </a:ext>
              </a:extLst>
            </p:cNvPr>
            <p:cNvSpPr txBox="1"/>
            <p:nvPr/>
          </p:nvSpPr>
          <p:spPr>
            <a:xfrm>
              <a:off x="5347467" y="-344567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&gt; 0 (PNP favored)</a:t>
              </a:r>
            </a:p>
            <a:p>
              <a:r>
                <a:rPr lang="el-GR" dirty="0">
                  <a:solidFill>
                    <a:schemeClr val="tx1">
                      <a:lumMod val="50000"/>
                    </a:schemeClr>
                  </a:solidFill>
                </a:rPr>
                <a:t>Δ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</a:rPr>
                <a:t>PPN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&lt; 0 (PPN favored)</a:t>
              </a:r>
            </a:p>
          </p:txBody>
        </p: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D34DCC-2CCC-478E-B6D8-A75CB324A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87484"/>
              </p:ext>
            </p:extLst>
          </p:nvPr>
        </p:nvGraphicFramePr>
        <p:xfrm>
          <a:off x="92502" y="728405"/>
          <a:ext cx="8750184" cy="3741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CS ChemDraw Drawing" r:id="rId3" imgW="5833456" imgH="2494165" progId="ChemDraw.Document.6.0">
                  <p:embed/>
                </p:oleObj>
              </mc:Choice>
              <mc:Fallback>
                <p:oleObj name="CS ChemDraw Drawing" r:id="rId3" imgW="5833456" imgH="249416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502" y="728405"/>
                        <a:ext cx="8750184" cy="3741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07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0F6B9-F6A9-46EB-A716-F95106A0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6C2764-A4A2-45F3-B80A-93D67969A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71427"/>
              </p:ext>
            </p:extLst>
          </p:nvPr>
        </p:nvGraphicFramePr>
        <p:xfrm>
          <a:off x="156713" y="747396"/>
          <a:ext cx="34432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CS ChemDraw Drawing" r:id="rId3" imgW="1957994" imgH="926176" progId="ChemDraw.Document.6.0">
                  <p:embed/>
                </p:oleObj>
              </mc:Choice>
              <mc:Fallback>
                <p:oleObj name="CS ChemDraw Drawing" r:id="rId3" imgW="1957994" imgH="926176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892CD5-E101-4820-9BBC-A8DF548482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13" y="747396"/>
                        <a:ext cx="34432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EB7DF6-7C31-48DC-961E-6209D45957B9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F321B-24FE-4ABC-8E0C-3F70F76700CF}"/>
              </a:ext>
            </a:extLst>
          </p:cNvPr>
          <p:cNvSpPr txBox="1"/>
          <p:nvPr/>
        </p:nvSpPr>
        <p:spPr>
          <a:xfrm>
            <a:off x="5478080" y="720532"/>
            <a:ext cx="1944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supported hypotheses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4A96-A736-4607-BCFD-F5621DF6C0FB}"/>
              </a:ext>
            </a:extLst>
          </p:cNvPr>
          <p:cNvSpPr txBox="1"/>
          <p:nvPr/>
        </p:nvSpPr>
        <p:spPr>
          <a:xfrm>
            <a:off x="457549" y="2762568"/>
            <a:ext cx="28416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established PNP design criteria</a:t>
            </a:r>
          </a:p>
          <a:p>
            <a:endParaRPr lang="en-US" sz="1400" dirty="0">
              <a:solidFill>
                <a:srgbClr val="5151FE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l-GR" sz="1400" dirty="0">
                <a:solidFill>
                  <a:schemeClr val="tx1">
                    <a:lumMod val="50000"/>
                  </a:schemeClr>
                </a:solidFill>
              </a:rPr>
              <a:t>Δ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en-US" sz="1400" baseline="-25000" dirty="0">
                <a:solidFill>
                  <a:schemeClr val="tx1">
                    <a:lumMod val="50000"/>
                  </a:schemeClr>
                </a:solidFill>
              </a:rPr>
              <a:t>PPN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&gt; 1 kcal/mol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2˚ alkyl N-substituent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electron-poor P-substituents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A339A-0D9D-495C-9C69-B91F2E87321A}"/>
              </a:ext>
            </a:extLst>
          </p:cNvPr>
          <p:cNvSpPr txBox="1"/>
          <p:nvPr/>
        </p:nvSpPr>
        <p:spPr>
          <a:xfrm>
            <a:off x="5239238" y="2762568"/>
            <a:ext cx="2422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151FE"/>
                </a:solidFill>
              </a:rPr>
              <a:t>ruled out several candidates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3BF5A60-AD4A-4F1E-BEEB-557EDBE70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91144"/>
              </p:ext>
            </p:extLst>
          </p:nvPr>
        </p:nvGraphicFramePr>
        <p:xfrm>
          <a:off x="4367900" y="3070345"/>
          <a:ext cx="4306924" cy="1485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CS ChemDraw Drawing" r:id="rId5" imgW="5833456" imgH="2012719" progId="ChemDraw.Document.6.0">
                  <p:embed/>
                </p:oleObj>
              </mc:Choice>
              <mc:Fallback>
                <p:oleObj name="CS ChemDraw Drawing" r:id="rId5" imgW="5833456" imgH="2012719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D34DCC-2CCC-478E-B6D8-A75CB324A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7900" y="3070345"/>
                        <a:ext cx="4306924" cy="1485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11A6FC5-9F04-4E45-9097-C8EA72E444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805159"/>
              </p:ext>
            </p:extLst>
          </p:nvPr>
        </p:nvGraphicFramePr>
        <p:xfrm>
          <a:off x="4070351" y="1703225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CS ChemDraw Drawing" r:id="rId7" imgW="737408" imgH="538942" progId="ChemDraw.Document.6.0">
                  <p:embed/>
                </p:oleObj>
              </mc:Choice>
              <mc:Fallback>
                <p:oleObj name="CS ChemDraw Drawing" r:id="rId7" imgW="737408" imgH="53894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70351" y="1703225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0AEE25A-0A8E-4CEA-A0B1-018E251A5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37109"/>
              </p:ext>
            </p:extLst>
          </p:nvPr>
        </p:nvGraphicFramePr>
        <p:xfrm>
          <a:off x="5073650" y="1211263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CS ChemDraw Drawing" r:id="rId9" imgW="1811828" imgH="524048" progId="ChemDraw.Document.6.0">
                  <p:embed/>
                </p:oleObj>
              </mc:Choice>
              <mc:Fallback>
                <p:oleObj name="CS ChemDraw Drawing" r:id="rId9" imgW="1811828" imgH="524048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D4B92A2-4B02-4943-B1E5-00225719F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73650" y="1211263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B020DC8-96B9-4584-9C41-F8875018F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278964"/>
              </p:ext>
            </p:extLst>
          </p:nvPr>
        </p:nvGraphicFramePr>
        <p:xfrm>
          <a:off x="7661697" y="1700698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CS ChemDraw Drawing" r:id="rId11" imgW="866948" imgH="470708" progId="ChemDraw.Document.6.0">
                  <p:embed/>
                </p:oleObj>
              </mc:Choice>
              <mc:Fallback>
                <p:oleObj name="CS ChemDraw Drawing" r:id="rId11" imgW="866948" imgH="47070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1697" y="1700698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828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E608F-2A66-4E2D-9C5C-32A612B1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52" y="824170"/>
            <a:ext cx="6864817" cy="61816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advanced materials team,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aramco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americas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Cambridge,MA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51BA4-4931-4182-9927-2908D01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227EB-7978-43B2-AFAE-19EAF202A92F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58BD6-1BEE-43BB-A788-84DA38E25B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52" y="1180975"/>
            <a:ext cx="4756140" cy="31707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0B0E47-5167-4606-9905-4F9FF074DC99}"/>
              </a:ext>
            </a:extLst>
          </p:cNvPr>
          <p:cNvSpPr/>
          <p:nvPr/>
        </p:nvSpPr>
        <p:spPr>
          <a:xfrm>
            <a:off x="5892229" y="3513314"/>
            <a:ext cx="2816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u="sng" dirty="0" err="1"/>
              <a:t>saudi</a:t>
            </a:r>
            <a:r>
              <a:rPr lang="en-US" sz="1400" u="sng" dirty="0"/>
              <a:t> </a:t>
            </a:r>
            <a:r>
              <a:rPr lang="en-US" sz="1400" u="sng" dirty="0" err="1"/>
              <a:t>aramco</a:t>
            </a:r>
            <a:r>
              <a:rPr lang="en-US" sz="1400" u="sng" dirty="0"/>
              <a:t> chemicals R&amp;D</a:t>
            </a:r>
          </a:p>
          <a:p>
            <a:pPr algn="l"/>
            <a:r>
              <a:rPr lang="en-US" sz="1400" dirty="0"/>
              <a:t>Mohamed Elanany*</a:t>
            </a:r>
          </a:p>
          <a:p>
            <a:pPr algn="l"/>
            <a:r>
              <a:rPr lang="en-US" sz="1400" dirty="0"/>
              <a:t>Wei Xu*</a:t>
            </a:r>
            <a:endParaRPr lang="en-US" sz="1400" baseline="30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C26FA-7274-450F-A98F-82561C8AD16A}"/>
              </a:ext>
            </a:extLst>
          </p:cNvPr>
          <p:cNvSpPr/>
          <p:nvPr/>
        </p:nvSpPr>
        <p:spPr>
          <a:xfrm>
            <a:off x="1875034" y="1643306"/>
            <a:ext cx="72689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Jenna C. Fromer*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Yagnaseni Ghosh*</a:t>
            </a:r>
          </a:p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Brian Hanna*</a:t>
            </a:r>
          </a:p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Timothy Kucharski</a:t>
            </a:r>
          </a:p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Douglas Theberge</a:t>
            </a:r>
          </a:p>
          <a:p>
            <a:pPr lvl="8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Dana Wong</a:t>
            </a:r>
          </a:p>
        </p:txBody>
      </p:sp>
    </p:spTree>
    <p:extLst>
      <p:ext uri="{BB962C8B-B14F-4D97-AF65-F5344CB8AC3E}">
        <p14:creationId xmlns:p14="http://schemas.microsoft.com/office/powerpoint/2010/main" val="21139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539D62-76AC-41F0-BE23-9FF827FF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A7B11-0A5D-405A-90F3-658E08875CB9}"/>
              </a:ext>
            </a:extLst>
          </p:cNvPr>
          <p:cNvSpPr/>
          <p:nvPr/>
        </p:nvSpPr>
        <p:spPr>
          <a:xfrm>
            <a:off x="143838" y="4572000"/>
            <a:ext cx="8565190" cy="51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6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8950F-4847-49C7-8546-05DC68FF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7373A-E5FF-4C13-924E-0B0C9DA7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slides…</a:t>
            </a:r>
          </a:p>
        </p:txBody>
      </p:sp>
    </p:spTree>
    <p:extLst>
      <p:ext uri="{BB962C8B-B14F-4D97-AF65-F5344CB8AC3E}">
        <p14:creationId xmlns:p14="http://schemas.microsoft.com/office/powerpoint/2010/main" val="127454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9746C0-779E-4756-9435-E0926AE6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Calibri" panose="020F0502020204030204" pitchFamily="34" charset="0"/>
              </a:rPr>
              <a:t>1-octene results from metallocycle mechanism</a:t>
            </a:r>
            <a:br>
              <a:rPr lang="en-US" sz="2400" dirty="0">
                <a:cs typeface="Calibri" panose="020F0502020204030204" pitchFamily="34" charset="0"/>
              </a:rPr>
            </a:b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71B346-86ED-48D9-860A-BF7982493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720479"/>
              </p:ext>
            </p:extLst>
          </p:nvPr>
        </p:nvGraphicFramePr>
        <p:xfrm>
          <a:off x="2404154" y="888626"/>
          <a:ext cx="3626776" cy="3366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CS ChemDraw Drawing" r:id="rId3" imgW="3072260" imgH="2851058" progId="ChemDraw.Document.6.0">
                  <p:embed/>
                </p:oleObj>
              </mc:Choice>
              <mc:Fallback>
                <p:oleObj name="CS ChemDraw Drawing" r:id="rId3" imgW="3072260" imgH="285105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CB33652-E824-4605-915C-DF0DE0B67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4154" y="888626"/>
                        <a:ext cx="3626776" cy="3366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37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28D36-0818-4769-9190-2367839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selective ethylene tetramerization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971ABC2-B47B-45D9-8206-B167B5CFF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00" y="1754835"/>
            <a:ext cx="4133263" cy="2486204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E850C8-734D-4736-BAAF-D402B6E2C8FE}"/>
              </a:ext>
            </a:extLst>
          </p:cNvPr>
          <p:cNvSpPr/>
          <p:nvPr/>
        </p:nvSpPr>
        <p:spPr>
          <a:xfrm>
            <a:off x="332606" y="1055529"/>
            <a:ext cx="4513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production capacity of 1-octene is not projected to keep pace with demand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077EE-08B1-4BE0-921A-F910ACC3CCA9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85005F-273A-4BB6-8465-DE7375126A0D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567A-2393-4E94-A44A-4E9459B1388F}"/>
              </a:ext>
            </a:extLst>
          </p:cNvPr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783001F-1F53-40B8-A59D-0555652D2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5A9FB4D-C361-4B64-92FD-D8A173BA8F60}"/>
              </a:ext>
            </a:extLst>
          </p:cNvPr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7F9C5-7D77-4DD4-B4D8-C445084B9DB0}"/>
              </a:ext>
            </a:extLst>
          </p:cNvPr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674B2-8F70-4CA7-A740-9CE0F382756F}"/>
              </a:ext>
            </a:extLst>
          </p:cNvPr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AF3890-3FED-413D-820E-22CC05DEC7C3}"/>
              </a:ext>
            </a:extLst>
          </p:cNvPr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2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linear </a:t>
            </a:r>
            <a:r>
              <a:rPr lang="el-GR" dirty="0"/>
              <a:t>α</a:t>
            </a:r>
            <a:r>
              <a:rPr lang="en-US" dirty="0"/>
              <a:t>-olefins for 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6" name="CS ChemDraw Drawing" r:id="rId3" imgW="1155013" imgH="1075655" progId="ChemDraw.Document.6.0">
                  <p:embed/>
                </p:oleObj>
              </mc:Choice>
              <mc:Fallback>
                <p:oleObj name="CS ChemDraw Drawing" r:id="rId3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2824625"/>
            <a:ext cx="536710" cy="316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65" y="3339812"/>
            <a:ext cx="555858" cy="3279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199" y="3563630"/>
            <a:ext cx="536710" cy="31695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281994" y="2034596"/>
          <a:ext cx="43021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7" name="CS ChemDraw Drawing" r:id="rId8" imgW="228421" imgH="147316" progId="ChemDraw.Document.6.0">
                  <p:embed/>
                </p:oleObj>
              </mc:Choice>
              <mc:Fallback>
                <p:oleObj name="CS ChemDraw Drawing" r:id="rId8" imgW="228421" imgH="147316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994" y="2034596"/>
                        <a:ext cx="430212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1609" y="3057343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6679" y="1683211"/>
            <a:ext cx="1017328" cy="10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04566" y="3642499"/>
            <a:ext cx="952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1629" y="2223210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ethylene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4996" y="4007834"/>
            <a:ext cx="91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19499" y="2468050"/>
            <a:ext cx="683919" cy="334650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32508" y="2764899"/>
            <a:ext cx="369541" cy="521246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73550" y="2747352"/>
            <a:ext cx="37323" cy="7564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3005" y="2177094"/>
            <a:ext cx="1250413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51764" y="1291905"/>
            <a:ext cx="225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polyethylene plant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2602" y="3828225"/>
            <a:ext cx="2260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polymer quality increases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4731" y="1461182"/>
            <a:ext cx="21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LLDPE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7170" y="4192404"/>
            <a:ext cx="26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highest quality plastic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12112" y="2177094"/>
            <a:ext cx="316888" cy="3885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3663712" y="1855262"/>
          <a:ext cx="157321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8" name="CS ChemDraw Drawing" r:id="rId11" imgW="837783" imgH="758233" progId="ChemDraw.Document.6.0">
                  <p:embed/>
                </p:oleObj>
              </mc:Choice>
              <mc:Fallback>
                <p:oleObj name="CS ChemDraw Drawing" r:id="rId11" imgW="837783" imgH="758233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664506" y="1855262"/>
          <a:ext cx="1571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" name="CS ChemDraw Drawing" r:id="rId13" imgW="837783" imgH="1032553" progId="ChemDraw.Document.6.0">
                  <p:embed/>
                </p:oleObj>
              </mc:Choice>
              <mc:Fallback>
                <p:oleObj name="CS ChemDraw Drawing" r:id="rId13" imgW="837783" imgH="103255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4506" y="1855262"/>
                        <a:ext cx="1571625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3663712" y="1855262"/>
          <a:ext cx="15732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" name="CS ChemDraw Drawing" r:id="rId15" imgW="837783" imgH="307454" progId="ChemDraw.Document.6.0">
                  <p:embed/>
                </p:oleObj>
              </mc:Choice>
              <mc:Fallback>
                <p:oleObj name="CS ChemDraw Drawing" r:id="rId15" imgW="837783" imgH="30745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3663712" y="1855262"/>
          <a:ext cx="157321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1" name="CS ChemDraw Drawing" r:id="rId17" imgW="837783" imgH="483913" progId="ChemDraw.Document.6.0">
                  <p:embed/>
                </p:oleObj>
              </mc:Choice>
              <mc:Fallback>
                <p:oleObj name="CS ChemDraw Drawing" r:id="rId17" imgW="837783" imgH="483913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63712" y="1855262"/>
                        <a:ext cx="157321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A74969F0-DDA2-4F45-B6CE-20E9A5814E90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  <p:bldP spid="21" grpId="0"/>
      <p:bldP spid="22" grpId="0"/>
      <p:bldP spid="23" grpId="0"/>
      <p:bldP spid="38" grpId="0"/>
      <p:bldP spid="39" grpId="0"/>
      <p:bldP spid="39" grpId="1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655AA2-3951-4358-A28B-A70EEBE3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intensity: MM &lt; GFN-</a:t>
            </a:r>
            <a:r>
              <a:rPr lang="en-US" dirty="0" err="1"/>
              <a:t>xTB</a:t>
            </a:r>
            <a:r>
              <a:rPr lang="en-US" dirty="0"/>
              <a:t> &lt;&lt; DFT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MM methods must be carefully parameterized for molecules of interest</a:t>
            </a:r>
          </a:p>
          <a:p>
            <a:pPr lvl="1"/>
            <a:r>
              <a:rPr lang="en-US" dirty="0"/>
              <a:t>Commonly available MM methods (MMFF and UFF) perform poorly with metal centers or exotic functional groups</a:t>
            </a:r>
          </a:p>
          <a:p>
            <a:endParaRPr lang="en-US" dirty="0"/>
          </a:p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 is generally applicable to many elements (H-Rn) and types of molecules[ref]</a:t>
            </a:r>
          </a:p>
          <a:p>
            <a:endParaRPr lang="en-US" dirty="0"/>
          </a:p>
          <a:p>
            <a:r>
              <a:rPr lang="en-US" dirty="0"/>
              <a:t>CREST uses meta-dynamics to explore wide conformer space</a:t>
            </a:r>
          </a:p>
          <a:p>
            <a:endParaRPr lang="en-US" dirty="0"/>
          </a:p>
          <a:p>
            <a:r>
              <a:rPr lang="en-US" dirty="0"/>
              <a:t>CREST also eliminates symmetrically equivalent conformers (by comparing energy and symmetry)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2527D0-D204-45F5-BD47-BA324D7D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GFN-</a:t>
            </a:r>
            <a:r>
              <a:rPr lang="en-US" dirty="0" err="1"/>
              <a:t>xTB</a:t>
            </a:r>
            <a:r>
              <a:rPr lang="en-US" dirty="0"/>
              <a:t>/CREST vs molecular mechanics (MM)</a:t>
            </a:r>
          </a:p>
        </p:txBody>
      </p:sp>
    </p:spTree>
    <p:extLst>
      <p:ext uri="{BB962C8B-B14F-4D97-AF65-F5344CB8AC3E}">
        <p14:creationId xmlns:p14="http://schemas.microsoft.com/office/powerpoint/2010/main" val="246152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D0F661-7670-457E-8AB9-A85DE29FD4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F0A2BC-096B-4343-A0BF-C5447A791932}"/>
              </a:ext>
            </a:extLst>
          </p:cNvPr>
          <p:cNvGrpSpPr/>
          <p:nvPr/>
        </p:nvGrpSpPr>
        <p:grpSpPr>
          <a:xfrm flipH="1">
            <a:off x="-323850" y="3049243"/>
            <a:ext cx="3613712" cy="2453073"/>
            <a:chOff x="7738720" y="747330"/>
            <a:chExt cx="4588537" cy="31148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4DA93B-5BA6-4F3F-891B-86C6194CB114}"/>
                </a:ext>
              </a:extLst>
            </p:cNvPr>
            <p:cNvGrpSpPr/>
            <p:nvPr/>
          </p:nvGrpSpPr>
          <p:grpSpPr>
            <a:xfrm>
              <a:off x="7738720" y="2668766"/>
              <a:ext cx="1762424" cy="1193371"/>
              <a:chOff x="1331504" y="1775528"/>
              <a:chExt cx="1762424" cy="1193371"/>
            </a:xfrm>
          </p:grpSpPr>
          <p:pic>
            <p:nvPicPr>
              <p:cNvPr id="1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3625079-70AB-40E1-9F2C-DF52FCB2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331504" y="25075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Magnetic bar icon isometric style Royalty Free Vector Image">
                <a:extLst>
                  <a:ext uri="{FF2B5EF4-FFF2-40B4-BE49-F238E27FC236}">
                    <a16:creationId xmlns:a16="http://schemas.microsoft.com/office/drawing/2014/main" id="{F1245E74-0AED-42D9-A7F9-0BB1F56734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067" y="22461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37B8E4E-9A1A-4244-836F-DF80E6178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0630" y="20056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FDB87C7-9E8F-458B-8199-BE43D7A24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84802" y="17755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EFCABD-622C-4667-BB3A-0C44B1498B72}"/>
                </a:ext>
              </a:extLst>
            </p:cNvPr>
            <p:cNvGrpSpPr/>
            <p:nvPr/>
          </p:nvGrpSpPr>
          <p:grpSpPr>
            <a:xfrm>
              <a:off x="9146581" y="1705535"/>
              <a:ext cx="1762424" cy="1193371"/>
              <a:chOff x="1483904" y="1927928"/>
              <a:chExt cx="1762424" cy="1193371"/>
            </a:xfrm>
          </p:grpSpPr>
          <p:pic>
            <p:nvPicPr>
              <p:cNvPr id="1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0DD13CD-193E-47DA-BA49-EFEEB2884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Magnetic bar icon isometric style Royalty Free Vector Image">
                <a:extLst>
                  <a:ext uri="{FF2B5EF4-FFF2-40B4-BE49-F238E27FC236}">
                    <a16:creationId xmlns:a16="http://schemas.microsoft.com/office/drawing/2014/main" id="{E0C3E8E0-A754-42B1-A84A-6B818BA2A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BDFF010-72FB-4418-860D-DF36FA72B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18EED0B-A66B-4EF9-AB68-8A49FE21A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5C888D-D906-49C3-B925-A3764A972A46}"/>
                </a:ext>
              </a:extLst>
            </p:cNvPr>
            <p:cNvGrpSpPr/>
            <p:nvPr/>
          </p:nvGrpSpPr>
          <p:grpSpPr>
            <a:xfrm>
              <a:off x="10564833" y="747330"/>
              <a:ext cx="1762424" cy="1193371"/>
              <a:chOff x="1483904" y="1927928"/>
              <a:chExt cx="1762424" cy="1193371"/>
            </a:xfrm>
          </p:grpSpPr>
          <p:pic>
            <p:nvPicPr>
              <p:cNvPr id="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C20C130-6D9F-4B58-9758-A8D95A832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Magnetic bar icon isometric style Royalty Free Vector Image">
                <a:extLst>
                  <a:ext uri="{FF2B5EF4-FFF2-40B4-BE49-F238E27FC236}">
                    <a16:creationId xmlns:a16="http://schemas.microsoft.com/office/drawing/2014/main" id="{6AC3C98B-4A9E-45A1-B9FF-C9C3D2FB84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781F3CA-8F4B-4626-A7BA-6EBAE28C98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052C39A-1E4E-46E7-A448-5DAB5525A4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B6C526-2FD1-46FD-BCA3-B2C7BFB6B9E1}"/>
              </a:ext>
            </a:extLst>
          </p:cNvPr>
          <p:cNvGrpSpPr/>
          <p:nvPr/>
        </p:nvGrpSpPr>
        <p:grpSpPr>
          <a:xfrm>
            <a:off x="6694281" y="3515660"/>
            <a:ext cx="1628047" cy="1418013"/>
            <a:chOff x="7247491" y="3659462"/>
            <a:chExt cx="1628047" cy="14180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ACEFA1-E586-4BE9-9B32-7257A3BC5297}"/>
                </a:ext>
              </a:extLst>
            </p:cNvPr>
            <p:cNvGrpSpPr/>
            <p:nvPr/>
          </p:nvGrpSpPr>
          <p:grpSpPr>
            <a:xfrm>
              <a:off x="7247491" y="3659462"/>
              <a:ext cx="1388001" cy="939842"/>
              <a:chOff x="1483904" y="1927928"/>
              <a:chExt cx="1762424" cy="1193371"/>
            </a:xfrm>
          </p:grpSpPr>
          <p:pic>
            <p:nvPicPr>
              <p:cNvPr id="1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9525D4B-E7A3-4F62-B87C-19D5D24D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Magnetic bar icon isometric style Royalty Free Vector Image">
                <a:extLst>
                  <a:ext uri="{FF2B5EF4-FFF2-40B4-BE49-F238E27FC236}">
                    <a16:creationId xmlns:a16="http://schemas.microsoft.com/office/drawing/2014/main" id="{0FCAC0B5-3CE9-405A-A4FD-AC3100072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0A45584-88FD-4E8E-8400-2A5956383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B5D605DD-7079-4626-83E9-3D6F52378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3742F-A58B-40D0-91DA-57F794641FD4}"/>
                </a:ext>
              </a:extLst>
            </p:cNvPr>
            <p:cNvGrpSpPr/>
            <p:nvPr/>
          </p:nvGrpSpPr>
          <p:grpSpPr>
            <a:xfrm>
              <a:off x="7367514" y="3903310"/>
              <a:ext cx="1388001" cy="939842"/>
              <a:chOff x="1483904" y="1927928"/>
              <a:chExt cx="1762424" cy="1193371"/>
            </a:xfrm>
          </p:grpSpPr>
          <p:pic>
            <p:nvPicPr>
              <p:cNvPr id="2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B9FC27DC-B8DD-427C-A0AB-726EF42D9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Magnetic bar icon isometric style Royalty Free Vector Image">
                <a:extLst>
                  <a:ext uri="{FF2B5EF4-FFF2-40B4-BE49-F238E27FC236}">
                    <a16:creationId xmlns:a16="http://schemas.microsoft.com/office/drawing/2014/main" id="{873E082F-CAB8-4B28-9FB7-6E1B360F1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25A070C-97F3-4BCC-B833-066E5A990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293DFAC-BACD-4BDA-BE05-662BFE564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9BD396-34E2-4E6B-BAE5-A999ED2872A0}"/>
                </a:ext>
              </a:extLst>
            </p:cNvPr>
            <p:cNvGrpSpPr/>
            <p:nvPr/>
          </p:nvGrpSpPr>
          <p:grpSpPr>
            <a:xfrm>
              <a:off x="7487537" y="4137633"/>
              <a:ext cx="1388001" cy="939842"/>
              <a:chOff x="1483904" y="1927928"/>
              <a:chExt cx="1762424" cy="1193371"/>
            </a:xfrm>
          </p:grpSpPr>
          <p:pic>
            <p:nvPicPr>
              <p:cNvPr id="3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AC02B15-22FE-449B-9A60-C5584558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netic bar icon isometric style Royalty Free Vector Image">
                <a:extLst>
                  <a:ext uri="{FF2B5EF4-FFF2-40B4-BE49-F238E27FC236}">
                    <a16:creationId xmlns:a16="http://schemas.microsoft.com/office/drawing/2014/main" id="{8C6990B3-DBE0-4CC8-881F-04349C6E54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41F6B93-A972-48CD-9A49-798ED1440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17E4AE0-6B85-483C-8C5D-8329BF4AA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CF3439-8540-4D3B-8A1C-F4EFCCB2567D}"/>
              </a:ext>
            </a:extLst>
          </p:cNvPr>
          <p:cNvGrpSpPr/>
          <p:nvPr/>
        </p:nvGrpSpPr>
        <p:grpSpPr>
          <a:xfrm>
            <a:off x="3280532" y="1055671"/>
            <a:ext cx="2596619" cy="1993572"/>
            <a:chOff x="3356537" y="997973"/>
            <a:chExt cx="2596619" cy="1993572"/>
          </a:xfrm>
        </p:grpSpPr>
        <p:pic>
          <p:nvPicPr>
            <p:cNvPr id="3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1D04FE2-8DED-46D7-AB19-856B416608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89780">
              <a:off x="3579507" y="1851236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Magnetic bar icon isometric style Royalty Free Vector Image">
              <a:extLst>
                <a:ext uri="{FF2B5EF4-FFF2-40B4-BE49-F238E27FC236}">
                  <a16:creationId xmlns:a16="http://schemas.microsoft.com/office/drawing/2014/main" id="{86DAEB7E-5EC0-4421-AA9E-7F7568943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6537" y="138497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BD07592A-DC0A-4B3E-B731-F754A1B66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4764">
              <a:off x="4137981" y="14573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BBBD8A2A-0961-4BAF-8120-765AE12CEC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50802">
              <a:off x="4400386" y="997973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88E373A0-E07B-4333-AF71-4B9108BC45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76868">
              <a:off x="4031133" y="2181724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Magnetic bar icon isometric style Royalty Free Vector Image">
              <a:extLst>
                <a:ext uri="{FF2B5EF4-FFF2-40B4-BE49-F238E27FC236}">
                  <a16:creationId xmlns:a16="http://schemas.microsoft.com/office/drawing/2014/main" id="{0297D9B7-1FDE-48F6-8E6D-F5ACD1C6F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483722">
              <a:off x="4688649" y="19321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127D10F-291A-4781-BEE9-A24EB747C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8360">
              <a:off x="4643333" y="262817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738DC52B-24F6-4937-A510-316526ED9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71090">
              <a:off x="4693170" y="12025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6A63584B-0007-43FB-ADA3-5F2785996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717097">
              <a:off x="5343401" y="210473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Magnetic bar icon isometric style Royalty Free Vector Image">
              <a:extLst>
                <a:ext uri="{FF2B5EF4-FFF2-40B4-BE49-F238E27FC236}">
                  <a16:creationId xmlns:a16="http://schemas.microsoft.com/office/drawing/2014/main" id="{73F8B3D7-7B8D-4FB3-B1D8-411D00EB8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482107">
              <a:off x="5268903" y="12349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061B2610-50FE-4E0A-A2A3-18D3E21D6B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5319">
              <a:off x="5394682" y="1683671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3F3F06C2-A032-4A08-BA8D-6FECBDDC05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323555">
              <a:off x="3898839" y="2607227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70C99DB-FF50-4483-ABC2-437F9CA3946F}"/>
              </a:ext>
            </a:extLst>
          </p:cNvPr>
          <p:cNvSpPr/>
          <p:nvPr/>
        </p:nvSpPr>
        <p:spPr>
          <a:xfrm rot="2836972">
            <a:off x="5715666" y="2782264"/>
            <a:ext cx="1729661" cy="102041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tetramerization catalyst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A26366AC-1D89-4DBA-B6ED-A319E88DD72D}"/>
              </a:ext>
            </a:extLst>
          </p:cNvPr>
          <p:cNvSpPr/>
          <p:nvPr/>
        </p:nvSpPr>
        <p:spPr>
          <a:xfrm rot="18763028" flipH="1">
            <a:off x="1638696" y="2782261"/>
            <a:ext cx="1729661" cy="102041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polymerization catalyst</a:t>
            </a:r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693684E3-08CD-4127-BAF9-5EA5308F1E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43306" y="3145636"/>
          <a:ext cx="153511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CS ChemDraw Drawing" r:id="rId4" imgW="1535819" imgH="1119724" progId="ChemDraw.Document.6.0">
                  <p:embed/>
                </p:oleObj>
              </mc:Choice>
              <mc:Fallback>
                <p:oleObj name="CS ChemDraw Drawing" r:id="rId4" imgW="1535819" imgH="1119724" progId="ChemDraw.Document.6.0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693684E3-08CD-4127-BAF9-5EA5308F1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3306" y="3145636"/>
                        <a:ext cx="153511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465DE08E-6A7E-4320-8257-1B8EA209661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-1373373" y="2867560"/>
          <a:ext cx="5449887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CS ChemDraw Drawing" r:id="rId6" imgW="5449700" imgH="3654067" progId="ChemDraw.Document.6.0">
                  <p:embed/>
                </p:oleObj>
              </mc:Choice>
              <mc:Fallback>
                <p:oleObj name="CS ChemDraw Drawing" r:id="rId6" imgW="5449700" imgH="3654067" progId="ChemDraw.Document.6.0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465DE08E-6A7E-4320-8257-1B8EA2096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3373" y="2867560"/>
                        <a:ext cx="5449887" cy="365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6E4AA815-971F-4630-ADD7-74F9AC39463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93664" y="3958833"/>
          <a:ext cx="1230313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8" name="CS ChemDraw Drawing" r:id="rId8" imgW="1231019" imgH="1168977" progId="ChemDraw.Document.6.0">
                  <p:embed/>
                </p:oleObj>
              </mc:Choice>
              <mc:Fallback>
                <p:oleObj name="CS ChemDraw Drawing" r:id="rId8" imgW="1231019" imgH="1168977" progId="ChemDraw.Document.6.0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6E4AA815-971F-4630-ADD7-74F9AC394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93664" y="3958833"/>
                        <a:ext cx="1230313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itle 2">
            <a:extLst>
              <a:ext uri="{FF2B5EF4-FFF2-40B4-BE49-F238E27FC236}">
                <a16:creationId xmlns:a16="http://schemas.microsoft.com/office/drawing/2014/main" id="{CB489722-FCA4-48D7-8FF1-6CA5553F52DC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need well-designed catalysts to avoid polymerization</a:t>
            </a:r>
          </a:p>
        </p:txBody>
      </p:sp>
    </p:spTree>
    <p:extLst>
      <p:ext uri="{BB962C8B-B14F-4D97-AF65-F5344CB8AC3E}">
        <p14:creationId xmlns:p14="http://schemas.microsoft.com/office/powerpoint/2010/main" val="6820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LLDPE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1A7FB-A253-4752-BE75-D5CBCDF6907C}"/>
              </a:ext>
            </a:extLst>
          </p:cNvPr>
          <p:cNvGrpSpPr/>
          <p:nvPr/>
        </p:nvGrpSpPr>
        <p:grpSpPr>
          <a:xfrm>
            <a:off x="1303652" y="908044"/>
            <a:ext cx="3254485" cy="3125082"/>
            <a:chOff x="4869720" y="908044"/>
            <a:chExt cx="3254485" cy="31250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41B3D1-2C39-43C7-B2FD-E72C84B39EF8}"/>
                </a:ext>
              </a:extLst>
            </p:cNvPr>
            <p:cNvGrpSpPr/>
            <p:nvPr/>
          </p:nvGrpSpPr>
          <p:grpSpPr>
            <a:xfrm>
              <a:off x="4869720" y="908044"/>
              <a:ext cx="3254485" cy="2992320"/>
              <a:chOff x="4869720" y="908044"/>
              <a:chExt cx="3254485" cy="2992320"/>
            </a:xfrm>
          </p:grpSpPr>
          <p:pic>
            <p:nvPicPr>
              <p:cNvPr id="28" name="Picture 10" descr="https://encrypted-tbn0.gstatic.com/images?q=tbn%3AANd9GcSr7JQTJTy4KoJM7RJG74Da3vPHvo9zfdZMQsX6rs25xUc6SBB3q6w_b9YnEGTk8wEGAVXXnPA&amp;usqp=CAc">
                <a:extLst>
                  <a:ext uri="{FF2B5EF4-FFF2-40B4-BE49-F238E27FC236}">
                    <a16:creationId xmlns:a16="http://schemas.microsoft.com/office/drawing/2014/main" id="{19686125-8BD3-43FF-86DC-30130B970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8495" y="1308878"/>
                <a:ext cx="956280" cy="956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http://www.blspolymers.com/images/img-pe-compound-ftc.png">
                <a:extLst>
                  <a:ext uri="{FF2B5EF4-FFF2-40B4-BE49-F238E27FC236}">
                    <a16:creationId xmlns:a16="http://schemas.microsoft.com/office/drawing/2014/main" id="{32C3401F-65ED-4AD1-B25E-725970346B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0838" y="2564494"/>
                <a:ext cx="1335870" cy="1335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8" descr="https://www.hillnmarkes.com/ASSETS/IMAGES/ITEMS/ZOOM/606246.jpg">
                <a:extLst>
                  <a:ext uri="{FF2B5EF4-FFF2-40B4-BE49-F238E27FC236}">
                    <a16:creationId xmlns:a16="http://schemas.microsoft.com/office/drawing/2014/main" id="{072B4882-4D52-4DFF-9819-CA51835CA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720" y="1174256"/>
                <a:ext cx="1335869" cy="1335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A54597-8FB2-421D-B5A7-6D02AF6BDEA7}"/>
                  </a:ext>
                </a:extLst>
              </p:cNvPr>
              <p:cNvSpPr txBox="1"/>
              <p:nvPr/>
            </p:nvSpPr>
            <p:spPr>
              <a:xfrm>
                <a:off x="5336169" y="908044"/>
                <a:ext cx="5020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tough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33C32-76BA-434D-B760-038C7CACA3CD}"/>
                  </a:ext>
                </a:extLst>
              </p:cNvPr>
              <p:cNvSpPr txBox="1"/>
              <p:nvPr/>
            </p:nvSpPr>
            <p:spPr>
              <a:xfrm>
                <a:off x="6500838" y="912164"/>
                <a:ext cx="13949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flexible and food-safe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A3BAD1-C8A6-4860-B322-BDD3FDBBCA3B}"/>
                  </a:ext>
                </a:extLst>
              </p:cNvPr>
              <p:cNvSpPr txBox="1"/>
              <p:nvPr/>
            </p:nvSpPr>
            <p:spPr>
              <a:xfrm>
                <a:off x="5121134" y="2579692"/>
                <a:ext cx="8082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stretchable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8CA8B-ABD7-4F6C-83CB-289AD0FA462C}"/>
                  </a:ext>
                </a:extLst>
              </p:cNvPr>
              <p:cNvSpPr txBox="1"/>
              <p:nvPr/>
            </p:nvSpPr>
            <p:spPr>
              <a:xfrm>
                <a:off x="6272415" y="2579006"/>
                <a:ext cx="18517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electrical and chemical safety</a:t>
                </a:r>
              </a:p>
            </p:txBody>
          </p:sp>
        </p:grpSp>
        <p:pic>
          <p:nvPicPr>
            <p:cNvPr id="27" name="Picture 20" descr="https://encrypted-tbn0.gstatic.com/images?q=tbn%3AANd9GcTF64ylcdfN1roNYmYw-wDGPzWiciVxBK1uFQ1kERgJAMvEm0U9WmcNuChJmRkr4oCWG350HaGp&amp;usqp=CAc">
              <a:extLst>
                <a:ext uri="{FF2B5EF4-FFF2-40B4-BE49-F238E27FC236}">
                  <a16:creationId xmlns:a16="http://schemas.microsoft.com/office/drawing/2014/main" id="{A10F2806-E26E-4457-90BF-3A15EC8F1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471" y="2789822"/>
              <a:ext cx="1338943" cy="124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63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114DF45-33BC-4527-9B33-A70F6B6B4E61}"/>
              </a:ext>
            </a:extLst>
          </p:cNvPr>
          <p:cNvSpPr/>
          <p:nvPr/>
        </p:nvSpPr>
        <p:spPr>
          <a:xfrm>
            <a:off x="3600000" y="4721467"/>
            <a:ext cx="1987200" cy="36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full range </a:t>
            </a:r>
            <a:r>
              <a:rPr lang="el-GR" dirty="0"/>
              <a:t>α</a:t>
            </a:r>
            <a:r>
              <a:rPr lang="en-US" dirty="0"/>
              <a:t>-olefins processes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371590" y="1626076"/>
          <a:ext cx="2452370" cy="22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CS ChemDraw Drawing" r:id="rId4" imgW="1155013" imgH="1075655" progId="ChemDraw.Document.6.0">
                  <p:embed/>
                </p:oleObj>
              </mc:Choice>
              <mc:Fallback>
                <p:oleObj name="CS ChemDraw Drawing" r:id="rId4" imgW="1155013" imgH="1075655" progId="ChemDraw.Document.6.0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1590" y="1626076"/>
                        <a:ext cx="2452370" cy="22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50342" y="1885279"/>
            <a:ext cx="107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1-butene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267" y="2802700"/>
            <a:ext cx="13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1-hexene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841" y="3764378"/>
            <a:ext cx="17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1-octene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53100" y="1386840"/>
            <a:ext cx="15240" cy="294894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77" y="1358866"/>
            <a:ext cx="4862988" cy="23336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4813" y="3764378"/>
            <a:ext cx="4794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u="sng" dirty="0">
                <a:solidFill>
                  <a:schemeClr val="tx2"/>
                </a:solidFill>
                <a:latin typeface="+mn-lt"/>
              </a:rPr>
              <a:t>existing commercialized full range technologies: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Shell Higher Olefin Process (SHOP)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Chevron Phillips full-range process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INEOS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4019" y="1878775"/>
            <a:ext cx="170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undesired products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23143" y="1897339"/>
            <a:ext cx="1411254" cy="238197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41359" y="2155774"/>
            <a:ext cx="648071" cy="134665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95281" y="2217726"/>
            <a:ext cx="79899" cy="48262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02684" y="2272608"/>
            <a:ext cx="46450" cy="530092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45367" y="2181573"/>
            <a:ext cx="372862" cy="462859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55669" y="2262008"/>
            <a:ext cx="236798" cy="506037"/>
          </a:xfrm>
          <a:prstGeom prst="straightConnector1">
            <a:avLst/>
          </a:prstGeom>
          <a:ln w="127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1792" y="4636008"/>
            <a:ext cx="8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Nexant</a:t>
            </a:r>
            <a:r>
              <a:rPr lang="en-US" dirty="0"/>
              <a:t> report - Developments in LAO </a:t>
            </a:r>
            <a:r>
              <a:rPr lang="en-US" dirty="0" err="1"/>
              <a:t>Comonomer</a:t>
            </a:r>
            <a:r>
              <a:rPr lang="en-US" dirty="0"/>
              <a:t> for Polyethylene - PERP 2012S11</a:t>
            </a:r>
            <a:endParaRPr lang="en-US" sz="900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061D489-D165-45F0-8DCB-07DC784AC045}"/>
              </a:ext>
            </a:extLst>
          </p:cNvPr>
          <p:cNvSpPr/>
          <p:nvPr/>
        </p:nvSpPr>
        <p:spPr>
          <a:xfrm>
            <a:off x="6236385" y="593005"/>
            <a:ext cx="1935766" cy="588638"/>
          </a:xfrm>
          <a:prstGeom prst="roundRect">
            <a:avLst/>
          </a:prstGeom>
          <a:solidFill>
            <a:schemeClr val="bg2">
              <a:alpha val="15000"/>
            </a:schemeClr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How to make 1-octene selectively?</a:t>
            </a:r>
          </a:p>
        </p:txBody>
      </p:sp>
    </p:spTree>
    <p:extLst>
      <p:ext uri="{BB962C8B-B14F-4D97-AF65-F5344CB8AC3E}">
        <p14:creationId xmlns:p14="http://schemas.microsoft.com/office/powerpoint/2010/main" val="1992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Object 111">
            <a:extLst>
              <a:ext uri="{FF2B5EF4-FFF2-40B4-BE49-F238E27FC236}">
                <a16:creationId xmlns:a16="http://schemas.microsoft.com/office/drawing/2014/main" id="{A5B9CBB3-A371-4F19-BEBE-697509694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447775"/>
              </p:ext>
            </p:extLst>
          </p:nvPr>
        </p:nvGraphicFramePr>
        <p:xfrm>
          <a:off x="-859689" y="2925129"/>
          <a:ext cx="3409867" cy="228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CS ChemDraw Drawing" r:id="rId4" imgW="5449700" imgH="3654067" progId="ChemDraw.Document.6.0">
                  <p:embed/>
                </p:oleObj>
              </mc:Choice>
              <mc:Fallback>
                <p:oleObj name="CS ChemDraw Drawing" r:id="rId4" imgW="5449700" imgH="3654067" progId="ChemDraw.Document.6.0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465DE08E-6A7E-4320-8257-1B8EA2096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59689" y="2925129"/>
                        <a:ext cx="3409867" cy="228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2212F322-466D-4C55-B83E-C3C13731AC19}"/>
              </a:ext>
            </a:extLst>
          </p:cNvPr>
          <p:cNvSpPr txBox="1">
            <a:spLocks/>
          </p:cNvSpPr>
          <p:nvPr/>
        </p:nvSpPr>
        <p:spPr>
          <a:xfrm>
            <a:off x="444813" y="206004"/>
            <a:ext cx="8264215" cy="618166"/>
          </a:xfrm>
          <a:prstGeom prst="rect">
            <a:avLst/>
          </a:prstGeom>
        </p:spPr>
        <p:txBody>
          <a:bodyPr/>
          <a:lstStyle>
            <a:lvl1pPr algn="l" defTabSz="39672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making 1-octene selectively from ethylene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377954-F560-438F-9AE9-26BF7B4C9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282322"/>
              </p:ext>
            </p:extLst>
          </p:nvPr>
        </p:nvGraphicFramePr>
        <p:xfrm>
          <a:off x="3619378" y="1420448"/>
          <a:ext cx="26606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CS ChemDraw Drawing" r:id="rId6" imgW="2660469" imgH="1117854" progId="ChemDraw.Document.6.0">
                  <p:embed/>
                </p:oleObj>
              </mc:Choice>
              <mc:Fallback>
                <p:oleObj name="CS ChemDraw Drawing" r:id="rId6" imgW="2660469" imgH="111785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8377954-F560-438F-9AE9-26BF7B4C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378" y="1420448"/>
                        <a:ext cx="26606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8DCD405-2688-4CF0-BDDF-AF27C6576BC3}"/>
              </a:ext>
            </a:extLst>
          </p:cNvPr>
          <p:cNvSpPr/>
          <p:nvPr/>
        </p:nvSpPr>
        <p:spPr>
          <a:xfrm>
            <a:off x="3410431" y="3446205"/>
            <a:ext cx="3079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Bollman et al, </a:t>
            </a:r>
            <a:r>
              <a:rPr lang="en-US" i="1" dirty="0"/>
              <a:t>J. Am. Chem. Soc.</a:t>
            </a:r>
            <a:r>
              <a:rPr lang="en-US" dirty="0"/>
              <a:t> </a:t>
            </a:r>
            <a:r>
              <a:rPr lang="en-US" b="1" dirty="0"/>
              <a:t>2004</a:t>
            </a:r>
            <a:r>
              <a:rPr lang="en-US" dirty="0"/>
              <a:t>, </a:t>
            </a:r>
            <a:r>
              <a:rPr lang="en-US" i="1" dirty="0"/>
              <a:t>126</a:t>
            </a:r>
            <a:r>
              <a:rPr lang="en-US" dirty="0"/>
              <a:t>, 14712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AFC1FC-A79E-49F9-B437-ADB695AF8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6152"/>
              </p:ext>
            </p:extLst>
          </p:nvPr>
        </p:nvGraphicFramePr>
        <p:xfrm>
          <a:off x="3548558" y="2631710"/>
          <a:ext cx="2613992" cy="681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411">
                  <a:extLst>
                    <a:ext uri="{9D8B030D-6E8A-4147-A177-3AD203B41FA5}">
                      <a16:colId xmlns:a16="http://schemas.microsoft.com/office/drawing/2014/main" val="362237109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2840835995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635546653"/>
                    </a:ext>
                  </a:extLst>
                </a:gridCol>
                <a:gridCol w="605527">
                  <a:extLst>
                    <a:ext uri="{9D8B030D-6E8A-4147-A177-3AD203B41FA5}">
                      <a16:colId xmlns:a16="http://schemas.microsoft.com/office/drawing/2014/main" val="3204508772"/>
                    </a:ext>
                  </a:extLst>
                </a:gridCol>
              </a:tblGrid>
              <a:tr h="490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 (kg/g Cr/h)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8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1-C</a:t>
                      </a:r>
                      <a:r>
                        <a:rPr lang="en-US" sz="1100" u="none" strike="noStrike" baseline="-25000" dirty="0">
                          <a:effectLst/>
                        </a:rPr>
                        <a:t>6 </a:t>
                      </a:r>
                      <a:r>
                        <a:rPr lang="en-US" sz="1100" u="none" strike="noStrike" baseline="0" dirty="0">
                          <a:effectLst/>
                        </a:rPr>
                        <a:t>(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wt</a:t>
                      </a:r>
                      <a:r>
                        <a:rPr lang="en-US" sz="1100" u="none" strike="noStrike" baseline="0" dirty="0">
                          <a:effectLst/>
                        </a:rPr>
                        <a:t>%)</a:t>
                      </a:r>
                      <a:endParaRPr lang="en-US" sz="1100" b="1" i="0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3385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99449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33B4BB-403D-4E6A-A84C-CD245AFEFC6D}"/>
              </a:ext>
            </a:extLst>
          </p:cNvPr>
          <p:cNvSpPr/>
          <p:nvPr/>
        </p:nvSpPr>
        <p:spPr>
          <a:xfrm>
            <a:off x="1805836" y="812412"/>
            <a:ext cx="5426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Sasol’s catalyst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B87CD-A4EE-427B-94DE-79C244DBCBD3}"/>
              </a:ext>
            </a:extLst>
          </p:cNvPr>
          <p:cNvSpPr/>
          <p:nvPr/>
        </p:nvSpPr>
        <p:spPr>
          <a:xfrm>
            <a:off x="3566798" y="4721467"/>
            <a:ext cx="2246569" cy="321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0677A-F2BF-4E00-9240-BAC92718D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275" y="1420448"/>
            <a:ext cx="1345191" cy="20040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99D1A9-0479-4418-9A11-6D47A67698D8}"/>
              </a:ext>
            </a:extLst>
          </p:cNvPr>
          <p:cNvSpPr/>
          <p:nvPr/>
        </p:nvSpPr>
        <p:spPr>
          <a:xfrm>
            <a:off x="5609457" y="2566375"/>
            <a:ext cx="510089" cy="81703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3D828E4-B39B-4122-BA4C-C9C3808C7304}"/>
              </a:ext>
            </a:extLst>
          </p:cNvPr>
          <p:cNvGrpSpPr/>
          <p:nvPr/>
        </p:nvGrpSpPr>
        <p:grpSpPr>
          <a:xfrm rot="175428" flipH="1">
            <a:off x="-403485" y="3000095"/>
            <a:ext cx="2060800" cy="1328591"/>
            <a:chOff x="7738720" y="747330"/>
            <a:chExt cx="4588537" cy="311480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F11C4E6-3885-4326-8901-E1FE6D79B577}"/>
                </a:ext>
              </a:extLst>
            </p:cNvPr>
            <p:cNvGrpSpPr/>
            <p:nvPr/>
          </p:nvGrpSpPr>
          <p:grpSpPr>
            <a:xfrm>
              <a:off x="7738720" y="2668766"/>
              <a:ext cx="1762424" cy="1193371"/>
              <a:chOff x="1331504" y="1775528"/>
              <a:chExt cx="1762424" cy="1193371"/>
            </a:xfrm>
          </p:grpSpPr>
          <p:pic>
            <p:nvPicPr>
              <p:cNvPr id="7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79C3FE26-6C7C-4B72-8499-A7A7390888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331504" y="25075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76" descr="Magnetic bar icon isometric style Royalty Free Vector Image">
                <a:extLst>
                  <a:ext uri="{FF2B5EF4-FFF2-40B4-BE49-F238E27FC236}">
                    <a16:creationId xmlns:a16="http://schemas.microsoft.com/office/drawing/2014/main" id="{9C614FB9-89AA-4510-81EE-499BD1D0F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067" y="22461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80F451DE-10AA-4602-8AE0-E79C250C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0630" y="20056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53549DBF-14DD-49FF-BBEF-7D5F979D8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84802" y="17755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953019-B826-4600-B465-E11E4B2E0011}"/>
                </a:ext>
              </a:extLst>
            </p:cNvPr>
            <p:cNvGrpSpPr/>
            <p:nvPr/>
          </p:nvGrpSpPr>
          <p:grpSpPr>
            <a:xfrm>
              <a:off x="9146581" y="1705535"/>
              <a:ext cx="1762424" cy="1193371"/>
              <a:chOff x="1483904" y="1927928"/>
              <a:chExt cx="1762424" cy="1193371"/>
            </a:xfrm>
          </p:grpSpPr>
          <p:pic>
            <p:nvPicPr>
              <p:cNvPr id="7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9BDFFFC9-9C58-4E95-B10F-47D0A62F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72" descr="Magnetic bar icon isometric style Royalty Free Vector Image">
                <a:extLst>
                  <a:ext uri="{FF2B5EF4-FFF2-40B4-BE49-F238E27FC236}">
                    <a16:creationId xmlns:a16="http://schemas.microsoft.com/office/drawing/2014/main" id="{98F4A440-8D64-4D9B-826D-DF636C0BB6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2BBCFBAA-764B-45AF-808C-D68CE81E4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CBF79CE-84CC-45C3-9E08-33FCF5A2F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1136A7B-B048-4C13-9286-0F7ACABACE59}"/>
                </a:ext>
              </a:extLst>
            </p:cNvPr>
            <p:cNvGrpSpPr/>
            <p:nvPr/>
          </p:nvGrpSpPr>
          <p:grpSpPr>
            <a:xfrm>
              <a:off x="10564833" y="747330"/>
              <a:ext cx="1762424" cy="1193371"/>
              <a:chOff x="1483904" y="1927928"/>
              <a:chExt cx="1762424" cy="1193371"/>
            </a:xfrm>
          </p:grpSpPr>
          <p:pic>
            <p:nvPicPr>
              <p:cNvPr id="6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D0F2419A-372B-4189-9976-53FB14005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8" descr="Magnetic bar icon isometric style Royalty Free Vector Image">
                <a:extLst>
                  <a:ext uri="{FF2B5EF4-FFF2-40B4-BE49-F238E27FC236}">
                    <a16:creationId xmlns:a16="http://schemas.microsoft.com/office/drawing/2014/main" id="{A9A3B33E-AEC9-4FD4-8EFD-0CF43562F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1089581E-F20C-4212-AAFF-050D73201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3E4FE73-CAA9-41CC-850D-6F4DE178B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09B21D-371D-4CF0-983D-5F4BD5389391}"/>
              </a:ext>
            </a:extLst>
          </p:cNvPr>
          <p:cNvGrpSpPr/>
          <p:nvPr/>
        </p:nvGrpSpPr>
        <p:grpSpPr>
          <a:xfrm rot="21213820">
            <a:off x="1834043" y="3198148"/>
            <a:ext cx="928432" cy="768000"/>
            <a:chOff x="7247491" y="3659462"/>
            <a:chExt cx="1628047" cy="141801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A128F7E-718D-4917-8932-195DAF4D5888}"/>
                </a:ext>
              </a:extLst>
            </p:cNvPr>
            <p:cNvGrpSpPr/>
            <p:nvPr/>
          </p:nvGrpSpPr>
          <p:grpSpPr>
            <a:xfrm>
              <a:off x="7247491" y="3659462"/>
              <a:ext cx="1388001" cy="939842"/>
              <a:chOff x="1483904" y="1927928"/>
              <a:chExt cx="1762424" cy="1193371"/>
            </a:xfrm>
          </p:grpSpPr>
          <p:pic>
            <p:nvPicPr>
              <p:cNvPr id="92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C72CC148-CA3D-4F6B-898A-D968AF001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92" descr="Magnetic bar icon isometric style Royalty Free Vector Image">
                <a:extLst>
                  <a:ext uri="{FF2B5EF4-FFF2-40B4-BE49-F238E27FC236}">
                    <a16:creationId xmlns:a16="http://schemas.microsoft.com/office/drawing/2014/main" id="{57E3E2A8-B0C8-4EBA-BF9D-0F8997D98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E03A1A02-C0AF-463C-A84E-D5D773C84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394D981E-9DF1-4FEF-9F0D-DFD5FF18A2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3FB1C59-5F6C-411F-BD6E-4782F7C3C49E}"/>
                </a:ext>
              </a:extLst>
            </p:cNvPr>
            <p:cNvGrpSpPr/>
            <p:nvPr/>
          </p:nvGrpSpPr>
          <p:grpSpPr>
            <a:xfrm>
              <a:off x="7367514" y="3903310"/>
              <a:ext cx="1388001" cy="939842"/>
              <a:chOff x="1483904" y="1927928"/>
              <a:chExt cx="1762424" cy="1193371"/>
            </a:xfrm>
          </p:grpSpPr>
          <p:pic>
            <p:nvPicPr>
              <p:cNvPr id="88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A67AE5FB-6B15-4F75-B36E-3D9191404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Magnetic bar icon isometric style Royalty Free Vector Image">
                <a:extLst>
                  <a:ext uri="{FF2B5EF4-FFF2-40B4-BE49-F238E27FC236}">
                    <a16:creationId xmlns:a16="http://schemas.microsoft.com/office/drawing/2014/main" id="{1F189C5C-A84E-4DC8-8EEA-013622B72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4252794-D304-465C-AC70-AF3DE45EE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0F519FBF-8005-498B-BC41-3DC9758DBA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C38A0A4-5AC0-4F63-8E95-D777DD131616}"/>
                </a:ext>
              </a:extLst>
            </p:cNvPr>
            <p:cNvGrpSpPr/>
            <p:nvPr/>
          </p:nvGrpSpPr>
          <p:grpSpPr>
            <a:xfrm>
              <a:off x="7487537" y="4137633"/>
              <a:ext cx="1388001" cy="939842"/>
              <a:chOff x="1483904" y="1927928"/>
              <a:chExt cx="1762424" cy="1193371"/>
            </a:xfrm>
          </p:grpSpPr>
          <p:pic>
            <p:nvPicPr>
              <p:cNvPr id="84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6A12BF35-797B-453B-A6D4-F64D4F028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904" y="2659912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 descr="Magnetic bar icon isometric style Royalty Free Vector Image">
                <a:extLst>
                  <a:ext uri="{FF2B5EF4-FFF2-40B4-BE49-F238E27FC236}">
                    <a16:creationId xmlns:a16="http://schemas.microsoft.com/office/drawing/2014/main" id="{A57D2333-1425-4CE1-A489-38B50ECFE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838467" y="2398599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F67D9764-1A62-414C-825A-5FECA89EA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3030" y="215806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Magnetic bar icon isometric style Royalty Free Vector Image">
                <a:extLst>
                  <a:ext uri="{FF2B5EF4-FFF2-40B4-BE49-F238E27FC236}">
                    <a16:creationId xmlns:a16="http://schemas.microsoft.com/office/drawing/2014/main" id="{2B273329-CA28-491A-BB91-7AC73F817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37202" y="1927928"/>
                <a:ext cx="709126" cy="46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DAAE85D-12CA-4DD6-B70B-B58D41F1FA60}"/>
              </a:ext>
            </a:extLst>
          </p:cNvPr>
          <p:cNvGrpSpPr/>
          <p:nvPr/>
        </p:nvGrpSpPr>
        <p:grpSpPr>
          <a:xfrm>
            <a:off x="497598" y="1576711"/>
            <a:ext cx="1480781" cy="1079725"/>
            <a:chOff x="3356537" y="997973"/>
            <a:chExt cx="2596619" cy="1993572"/>
          </a:xfrm>
        </p:grpSpPr>
        <p:pic>
          <p:nvPicPr>
            <p:cNvPr id="9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352FA710-80A8-469F-B5A7-BC88F41B08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89780">
              <a:off x="3579507" y="1851236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97" descr="Magnetic bar icon isometric style Royalty Free Vector Image">
              <a:extLst>
                <a:ext uri="{FF2B5EF4-FFF2-40B4-BE49-F238E27FC236}">
                  <a16:creationId xmlns:a16="http://schemas.microsoft.com/office/drawing/2014/main" id="{2625B968-E516-47DB-A137-AE0E0DE21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6537" y="138497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A456D9D0-3707-4064-BF14-F0C7CDDE8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4764">
              <a:off x="4137981" y="14573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E838B0CA-A8BE-47EF-B23D-B4E8DC4A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950802">
              <a:off x="4400386" y="997973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DEE08159-25B4-42DA-9825-BCA3736F8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76868">
              <a:off x="4031133" y="2181724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1" descr="Magnetic bar icon isometric style Royalty Free Vector Image">
              <a:extLst>
                <a:ext uri="{FF2B5EF4-FFF2-40B4-BE49-F238E27FC236}">
                  <a16:creationId xmlns:a16="http://schemas.microsoft.com/office/drawing/2014/main" id="{8F14D5B0-78A1-4530-B5CA-CCE36102B7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483722">
              <a:off x="4688649" y="1932122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0775A679-D55B-4930-B104-7C67C0CCE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8360">
              <a:off x="4643333" y="262817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45929685-BED1-4F3C-8AB4-CF6D454C9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71090">
              <a:off x="4693170" y="12025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A80FFCD9-E06C-4DE2-A1E7-0833A2F10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717097">
              <a:off x="5343401" y="2104730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5" descr="Magnetic bar icon isometric style Royalty Free Vector Image">
              <a:extLst>
                <a:ext uri="{FF2B5EF4-FFF2-40B4-BE49-F238E27FC236}">
                  <a16:creationId xmlns:a16="http://schemas.microsoft.com/office/drawing/2014/main" id="{C0F86656-5BA0-4422-AA94-4FA775D4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482107">
              <a:off x="5268903" y="1234949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2A45B871-3752-429A-8718-6C4BB7F8C7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0285319">
              <a:off x="5394682" y="1683671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Magnetic bar icon isometric style Royalty Free Vector Image">
              <a:extLst>
                <a:ext uri="{FF2B5EF4-FFF2-40B4-BE49-F238E27FC236}">
                  <a16:creationId xmlns:a16="http://schemas.microsoft.com/office/drawing/2014/main" id="{4D025956-98B4-4A6B-AF71-742545E54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323555">
              <a:off x="3898839" y="2607227"/>
              <a:ext cx="558474" cy="36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" name="Object 110">
            <a:extLst>
              <a:ext uri="{FF2B5EF4-FFF2-40B4-BE49-F238E27FC236}">
                <a16:creationId xmlns:a16="http://schemas.microsoft.com/office/drawing/2014/main" id="{F78C4E17-45AD-4436-BBEE-940E0ABEF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885523"/>
              </p:ext>
            </p:extLst>
          </p:nvPr>
        </p:nvGraphicFramePr>
        <p:xfrm>
          <a:off x="772623" y="771169"/>
          <a:ext cx="960485" cy="7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" name="CS ChemDraw Drawing" r:id="rId10" imgW="1535819" imgH="1119724" progId="ChemDraw.Document.6.0">
                  <p:embed/>
                </p:oleObj>
              </mc:Choice>
              <mc:Fallback>
                <p:oleObj name="CS ChemDraw Drawing" r:id="rId10" imgW="1535819" imgH="1119724" progId="ChemDraw.Document.6.0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693684E3-08CD-4127-BAF9-5EA5308F1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2623" y="771169"/>
                        <a:ext cx="960485" cy="7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>
            <a:extLst>
              <a:ext uri="{FF2B5EF4-FFF2-40B4-BE49-F238E27FC236}">
                <a16:creationId xmlns:a16="http://schemas.microsoft.com/office/drawing/2014/main" id="{A9E59F21-65E0-462B-8B31-B93AA939D2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856158"/>
              </p:ext>
            </p:extLst>
          </p:nvPr>
        </p:nvGraphicFramePr>
        <p:xfrm>
          <a:off x="2241864" y="3638501"/>
          <a:ext cx="769779" cy="73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" name="CS ChemDraw Drawing" r:id="rId12" imgW="1231019" imgH="1168977" progId="ChemDraw.Document.6.0">
                  <p:embed/>
                </p:oleObj>
              </mc:Choice>
              <mc:Fallback>
                <p:oleObj name="CS ChemDraw Drawing" r:id="rId12" imgW="1231019" imgH="1168977" progId="ChemDraw.Document.6.0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6E4AA815-971F-4630-ADD7-74F9AC394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1864" y="3638501"/>
                        <a:ext cx="769779" cy="73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Arrow: Bent 113">
            <a:extLst>
              <a:ext uri="{FF2B5EF4-FFF2-40B4-BE49-F238E27FC236}">
                <a16:creationId xmlns:a16="http://schemas.microsoft.com/office/drawing/2014/main" id="{1BC9FFBF-BDAE-4737-AD93-63D06AB1DDF4}"/>
              </a:ext>
            </a:extLst>
          </p:cNvPr>
          <p:cNvSpPr/>
          <p:nvPr/>
        </p:nvSpPr>
        <p:spPr>
          <a:xfrm rot="10800000">
            <a:off x="813844" y="2722950"/>
            <a:ext cx="424145" cy="831317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Arrow: Bent 114">
            <a:extLst>
              <a:ext uri="{FF2B5EF4-FFF2-40B4-BE49-F238E27FC236}">
                <a16:creationId xmlns:a16="http://schemas.microsoft.com/office/drawing/2014/main" id="{B92B640A-483F-4EB1-B9E2-49E5B535D9CB}"/>
              </a:ext>
            </a:extLst>
          </p:cNvPr>
          <p:cNvSpPr/>
          <p:nvPr/>
        </p:nvSpPr>
        <p:spPr>
          <a:xfrm rot="10800000" flipH="1">
            <a:off x="1417369" y="2722546"/>
            <a:ext cx="424145" cy="831317"/>
          </a:xfrm>
          <a:prstGeom prst="ben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C15AF-3985-44DC-8DED-98168F5B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degradation may result in polyethylene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18620-48D0-49C9-A383-1C89371647F8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91989E-6DDA-4B76-8C75-03F6EB271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74124"/>
              </p:ext>
            </p:extLst>
          </p:nvPr>
        </p:nvGraphicFramePr>
        <p:xfrm>
          <a:off x="1884639" y="738856"/>
          <a:ext cx="5374722" cy="30076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06943">
                  <a:extLst>
                    <a:ext uri="{9D8B030D-6E8A-4147-A177-3AD203B41FA5}">
                      <a16:colId xmlns:a16="http://schemas.microsoft.com/office/drawing/2014/main" val="1479878734"/>
                    </a:ext>
                  </a:extLst>
                </a:gridCol>
                <a:gridCol w="1106943">
                  <a:extLst>
                    <a:ext uri="{9D8B030D-6E8A-4147-A177-3AD203B41FA5}">
                      <a16:colId xmlns:a16="http://schemas.microsoft.com/office/drawing/2014/main" val="1301261615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1657410397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239504373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055918566"/>
                    </a:ext>
                  </a:extLst>
                </a:gridCol>
                <a:gridCol w="790209">
                  <a:extLst>
                    <a:ext uri="{9D8B030D-6E8A-4147-A177-3AD203B41FA5}">
                      <a16:colId xmlns:a16="http://schemas.microsoft.com/office/drawing/2014/main" val="3988458446"/>
                    </a:ext>
                  </a:extLst>
                </a:gridCol>
              </a:tblGrid>
              <a:tr h="502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ligand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39672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acid adduct</a:t>
                      </a:r>
                      <a:r>
                        <a:rPr lang="en-US" sz="1100" u="none" strike="noStrike" baseline="30000" dirty="0">
                          <a:effectLst/>
                        </a:rPr>
                        <a:t>1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activity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C8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C6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 (</a:t>
                      </a:r>
                      <a:r>
                        <a:rPr lang="en-US" sz="1100" u="none" strike="noStrike" dirty="0" err="1">
                          <a:effectLst/>
                        </a:rPr>
                        <a:t>wt</a:t>
                      </a:r>
                      <a:r>
                        <a:rPr lang="en-US" sz="1100" u="none" strike="noStrike" dirty="0">
                          <a:effectLst/>
                        </a:rPr>
                        <a:t>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941737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8560"/>
                  </a:ext>
                </a:extLst>
              </a:tr>
              <a:tr h="125278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8186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D83E25-A70D-4697-8A83-63E5329D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1579"/>
              </p:ext>
            </p:extLst>
          </p:nvPr>
        </p:nvGraphicFramePr>
        <p:xfrm>
          <a:off x="1919821" y="1386368"/>
          <a:ext cx="1033463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CS ChemDraw Drawing" r:id="rId3" imgW="741565" imgH="1546514" progId="ChemDraw.Document.6.0">
                  <p:embed/>
                </p:oleObj>
              </mc:Choice>
              <mc:Fallback>
                <p:oleObj name="CS ChemDraw Drawing" r:id="rId3" imgW="741565" imgH="154651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9821" y="1386368"/>
                        <a:ext cx="1033463" cy="215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7ABBC11-4533-4310-A1D2-91A767A93389}"/>
              </a:ext>
            </a:extLst>
          </p:cNvPr>
          <p:cNvSpPr txBox="1"/>
          <p:nvPr/>
        </p:nvSpPr>
        <p:spPr>
          <a:xfrm>
            <a:off x="1794944" y="3561963"/>
            <a:ext cx="476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30000" dirty="0"/>
              <a:t>1 </a:t>
            </a:r>
            <a:r>
              <a:rPr lang="en-US" dirty="0"/>
              <a:t>Product with H[BAr</a:t>
            </a:r>
            <a:r>
              <a:rPr lang="en-US" baseline="30000" dirty="0"/>
              <a:t>F</a:t>
            </a:r>
            <a:r>
              <a:rPr lang="en-US" baseline="-25000" dirty="0"/>
              <a:t>4</a:t>
            </a:r>
            <a:r>
              <a:rPr lang="en-US" dirty="0"/>
              <a:t>]</a:t>
            </a:r>
          </a:p>
          <a:p>
            <a:pPr algn="l"/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Catalytic activity (g/g Cr/h) with CrCl</a:t>
            </a:r>
            <a:r>
              <a:rPr lang="en-US" baseline="-25000" dirty="0"/>
              <a:t>3</a:t>
            </a:r>
            <a:r>
              <a:rPr lang="en-US" dirty="0"/>
              <a:t>(THF)</a:t>
            </a:r>
            <a:r>
              <a:rPr lang="en-US" baseline="-25000" dirty="0"/>
              <a:t>3</a:t>
            </a:r>
            <a:r>
              <a:rPr lang="en-US" dirty="0"/>
              <a:t>, 300 equiv. MMAO-3A, 60 psi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311E7-25A0-4136-AAB4-B4E43A5AD6E7}"/>
              </a:ext>
            </a:extLst>
          </p:cNvPr>
          <p:cNvSpPr txBox="1"/>
          <p:nvPr/>
        </p:nvSpPr>
        <p:spPr>
          <a:xfrm>
            <a:off x="1794944" y="3947949"/>
            <a:ext cx="3489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Agapie</a:t>
            </a:r>
            <a:r>
              <a:rPr lang="en-US" dirty="0"/>
              <a:t> and coworkers, </a:t>
            </a:r>
            <a:r>
              <a:rPr lang="en-US" i="1" dirty="0"/>
              <a:t>Organometallics</a:t>
            </a:r>
            <a:r>
              <a:rPr lang="en-US" dirty="0"/>
              <a:t>,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36</a:t>
            </a:r>
            <a:r>
              <a:rPr lang="en-US" dirty="0"/>
              <a:t>, 1640</a:t>
            </a:r>
            <a:endParaRPr lang="en-US" sz="9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C73BA50-3543-482B-B3D0-9BDF029D4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33191"/>
              </p:ext>
            </p:extLst>
          </p:nvPr>
        </p:nvGraphicFramePr>
        <p:xfrm>
          <a:off x="3049921" y="1202466"/>
          <a:ext cx="1128047" cy="243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CS ChemDraw Drawing" r:id="rId5" imgW="775508" imgH="1672936" progId="ChemDraw.Document.6.0">
                  <p:embed/>
                </p:oleObj>
              </mc:Choice>
              <mc:Fallback>
                <p:oleObj name="CS ChemDraw Drawing" r:id="rId5" imgW="775508" imgH="16729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9921" y="1202466"/>
                        <a:ext cx="1128047" cy="2431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10FB81F-B3E6-4125-BFF2-E0B3C4A61CD2}"/>
              </a:ext>
            </a:extLst>
          </p:cNvPr>
          <p:cNvSpPr/>
          <p:nvPr/>
        </p:nvSpPr>
        <p:spPr>
          <a:xfrm>
            <a:off x="6406604" y="537407"/>
            <a:ext cx="887939" cy="302455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09EC3-7807-476E-92FA-0BE7E5D6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15EF-FF66-49BB-A5D1-E7774745F2D1}"/>
              </a:ext>
            </a:extLst>
          </p:cNvPr>
          <p:cNvSpPr txBox="1"/>
          <p:nvPr/>
        </p:nvSpPr>
        <p:spPr>
          <a:xfrm>
            <a:off x="1595249" y="3086987"/>
            <a:ext cx="622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PNP instability is correlated with PE formation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7D8F2C-77DD-4FEE-9AB2-77F8CABB6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35753"/>
              </p:ext>
            </p:extLst>
          </p:nvPr>
        </p:nvGraphicFramePr>
        <p:xfrm>
          <a:off x="2064598" y="1427582"/>
          <a:ext cx="1191337" cy="8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name="CS ChemDraw Drawing" r:id="rId3" imgW="737408" imgH="538942" progId="ChemDraw.Document.6.0">
                  <p:embed/>
                </p:oleObj>
              </mc:Choice>
              <mc:Fallback>
                <p:oleObj name="CS ChemDraw Drawing" r:id="rId3" imgW="737408" imgH="53894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11A6FC5-9F04-4E45-9097-C8EA72E44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4598" y="1427582"/>
                        <a:ext cx="1191337" cy="8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AAD2423-765A-4CFF-A32A-447265B13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53418"/>
              </p:ext>
            </p:extLst>
          </p:nvPr>
        </p:nvGraphicFramePr>
        <p:xfrm>
          <a:off x="3198018" y="935620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6" name="CS ChemDraw Drawing" r:id="rId5" imgW="1811828" imgH="524048" progId="ChemDraw.Document.6.0">
                  <p:embed/>
                </p:oleObj>
              </mc:Choice>
              <mc:Fallback>
                <p:oleObj name="CS ChemDraw Drawing" r:id="rId5" imgW="1811828" imgH="524048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0AEE25A-0A8E-4CEA-A0B1-018E251A5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8018" y="935620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C5F273-F7EF-4B46-8470-69D3E54AE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589532"/>
              </p:ext>
            </p:extLst>
          </p:nvPr>
        </p:nvGraphicFramePr>
        <p:xfrm>
          <a:off x="5888066" y="1427582"/>
          <a:ext cx="1369440" cy="744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CS ChemDraw Drawing" r:id="rId7" imgW="866948" imgH="470708" progId="ChemDraw.Document.6.0">
                  <p:embed/>
                </p:oleObj>
              </mc:Choice>
              <mc:Fallback>
                <p:oleObj name="CS ChemDraw Drawing" r:id="rId7" imgW="866948" imgH="47070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5B020DC8-96B9-4584-9C41-F8875018F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8066" y="1427582"/>
                        <a:ext cx="1369440" cy="744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F46E424-AFCF-4130-BB18-74D1DC935DD7}"/>
              </a:ext>
            </a:extLst>
          </p:cNvPr>
          <p:cNvSpPr/>
          <p:nvPr/>
        </p:nvSpPr>
        <p:spPr>
          <a:xfrm>
            <a:off x="1692815" y="2788069"/>
            <a:ext cx="60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computational modelling can predict PNP ligand stability </a:t>
            </a:r>
          </a:p>
        </p:txBody>
      </p:sp>
    </p:spTree>
    <p:extLst>
      <p:ext uri="{BB962C8B-B14F-4D97-AF65-F5344CB8AC3E}">
        <p14:creationId xmlns:p14="http://schemas.microsoft.com/office/powerpoint/2010/main" val="24593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C52F3-CC00-484E-8770-0B74D649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prediction of isomerization thermochemistry (</a:t>
            </a:r>
            <a:r>
              <a:rPr lang="el-GR" dirty="0"/>
              <a:t>Δ</a:t>
            </a:r>
            <a:r>
              <a:rPr lang="en-US" dirty="0"/>
              <a:t>G</a:t>
            </a:r>
            <a:r>
              <a:rPr lang="en-US" baseline="-25000" dirty="0"/>
              <a:t>PPN</a:t>
            </a:r>
            <a:r>
              <a:rPr lang="en-US" dirty="0"/>
              <a:t>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E8DB99-96A5-413A-9D0A-62AF72759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427114"/>
              </p:ext>
            </p:extLst>
          </p:nvPr>
        </p:nvGraphicFramePr>
        <p:xfrm>
          <a:off x="3156740" y="815975"/>
          <a:ext cx="2747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CS ChemDraw Drawing" r:id="rId3" imgW="1811482" imgH="524048" progId="ChemDraw.Document.6.0">
                  <p:embed/>
                </p:oleObj>
              </mc:Choice>
              <mc:Fallback>
                <p:oleObj name="CS ChemDraw Drawing" r:id="rId3" imgW="1811482" imgH="5240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E19C74-6B96-4F35-97DA-A3EAB5D11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740" y="815975"/>
                        <a:ext cx="27479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880309-FDBF-4916-A4E6-549965CE5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601887"/>
              </p:ext>
            </p:extLst>
          </p:nvPr>
        </p:nvGraphicFramePr>
        <p:xfrm>
          <a:off x="1029887" y="1943155"/>
          <a:ext cx="4321175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CS ChemDraw Drawing" r:id="rId5" imgW="1956608" imgH="926176" progId="ChemDraw.Document.6.0">
                  <p:embed/>
                </p:oleObj>
              </mc:Choice>
              <mc:Fallback>
                <p:oleObj name="CS ChemDraw Drawing" r:id="rId5" imgW="1956608" imgH="926176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F0653B0-9583-47E8-9034-E09E879F7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9887" y="1943155"/>
                        <a:ext cx="4321175" cy="204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61BB665-97D0-464D-A243-145660C0D771}"/>
              </a:ext>
            </a:extLst>
          </p:cNvPr>
          <p:cNvSpPr/>
          <p:nvPr/>
        </p:nvSpPr>
        <p:spPr>
          <a:xfrm>
            <a:off x="2320956" y="3110878"/>
            <a:ext cx="61913" cy="619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8A7F0E-7243-408F-802C-0605EA87C315}"/>
              </a:ext>
            </a:extLst>
          </p:cNvPr>
          <p:cNvCxnSpPr>
            <a:cxnSpLocks/>
          </p:cNvCxnSpPr>
          <p:nvPr/>
        </p:nvCxnSpPr>
        <p:spPr>
          <a:xfrm>
            <a:off x="2384818" y="3194105"/>
            <a:ext cx="513556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C797D3-6204-43A6-9FA2-4E734FA262BC}"/>
              </a:ext>
            </a:extLst>
          </p:cNvPr>
          <p:cNvCxnSpPr>
            <a:cxnSpLocks/>
          </p:cNvCxnSpPr>
          <p:nvPr/>
        </p:nvCxnSpPr>
        <p:spPr>
          <a:xfrm>
            <a:off x="3234924" y="3406830"/>
            <a:ext cx="146685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9E935D-C1E1-4C01-885C-C831D42971D0}"/>
              </a:ext>
            </a:extLst>
          </p:cNvPr>
          <p:cNvSpPr/>
          <p:nvPr/>
        </p:nvSpPr>
        <p:spPr>
          <a:xfrm>
            <a:off x="2020487" y="3744967"/>
            <a:ext cx="61913" cy="619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8D871-0613-4426-961D-6C131285CF54}"/>
              </a:ext>
            </a:extLst>
          </p:cNvPr>
          <p:cNvCxnSpPr>
            <a:cxnSpLocks/>
          </p:cNvCxnSpPr>
          <p:nvPr/>
        </p:nvCxnSpPr>
        <p:spPr>
          <a:xfrm>
            <a:off x="2097084" y="3867205"/>
            <a:ext cx="801290" cy="0"/>
          </a:xfrm>
          <a:prstGeom prst="line">
            <a:avLst/>
          </a:prstGeom>
          <a:ln w="12700" cmpd="sng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44962-5B11-46D6-B4A2-B2A0B6C9B6B7}"/>
              </a:ext>
            </a:extLst>
          </p:cNvPr>
          <p:cNvCxnSpPr>
            <a:cxnSpLocks/>
          </p:cNvCxnSpPr>
          <p:nvPr/>
        </p:nvCxnSpPr>
        <p:spPr>
          <a:xfrm flipV="1">
            <a:off x="3060296" y="3437788"/>
            <a:ext cx="7" cy="397033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37B2DC-AD8C-4266-93CE-391AF5D48365}"/>
              </a:ext>
            </a:extLst>
          </p:cNvPr>
          <p:cNvCxnSpPr/>
          <p:nvPr/>
        </p:nvCxnSpPr>
        <p:spPr>
          <a:xfrm>
            <a:off x="3060296" y="3216330"/>
            <a:ext cx="0" cy="15875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8CDA6B-9C9A-4695-B8A6-EAB5C696E847}"/>
              </a:ext>
            </a:extLst>
          </p:cNvPr>
          <p:cNvSpPr/>
          <p:nvPr/>
        </p:nvSpPr>
        <p:spPr>
          <a:xfrm>
            <a:off x="2898374" y="31676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D249D9-067A-44F1-A1DC-237088EC9D25}"/>
              </a:ext>
            </a:extLst>
          </p:cNvPr>
          <p:cNvSpPr/>
          <p:nvPr/>
        </p:nvSpPr>
        <p:spPr>
          <a:xfrm>
            <a:off x="2903136" y="3383970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0734F-3C09-4729-8800-E2CCA482683B}"/>
              </a:ext>
            </a:extLst>
          </p:cNvPr>
          <p:cNvSpPr/>
          <p:nvPr/>
        </p:nvSpPr>
        <p:spPr>
          <a:xfrm>
            <a:off x="2898374" y="3841964"/>
            <a:ext cx="331426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498FD2F-8976-434F-B930-3F7CDE325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76137"/>
              </p:ext>
            </p:extLst>
          </p:nvPr>
        </p:nvGraphicFramePr>
        <p:xfrm>
          <a:off x="2020487" y="2795163"/>
          <a:ext cx="331426" cy="52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CS ChemDraw Drawing" r:id="rId7" imgW="153439" imgH="243494" progId="ChemDraw.Document.6.0">
                  <p:embed/>
                </p:oleObj>
              </mc:Choice>
              <mc:Fallback>
                <p:oleObj name="CS ChemDraw Drawing" r:id="rId7" imgW="153439" imgH="2434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0487" y="2795163"/>
                        <a:ext cx="331426" cy="52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32160CA-B494-4457-97FC-8373DA26454E}"/>
              </a:ext>
            </a:extLst>
          </p:cNvPr>
          <p:cNvSpPr txBox="1"/>
          <p:nvPr/>
        </p:nvSpPr>
        <p:spPr>
          <a:xfrm>
            <a:off x="3196480" y="3161441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FA77F-B98F-48CA-A58B-72315BECF8A9}"/>
              </a:ext>
            </a:extLst>
          </p:cNvPr>
          <p:cNvSpPr txBox="1"/>
          <p:nvPr/>
        </p:nvSpPr>
        <p:spPr>
          <a:xfrm>
            <a:off x="3250180" y="352779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right </a:t>
            </a:r>
            <a:r>
              <a:rPr lang="el-GR" dirty="0">
                <a:solidFill>
                  <a:schemeClr val="accent2"/>
                </a:solidFill>
              </a:rPr>
              <a:t>Δ</a:t>
            </a:r>
            <a:r>
              <a:rPr lang="en-US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E00ED-7C49-462D-B5F6-E92D7B4D77DA}"/>
              </a:ext>
            </a:extLst>
          </p:cNvPr>
          <p:cNvSpPr/>
          <p:nvPr/>
        </p:nvSpPr>
        <p:spPr>
          <a:xfrm>
            <a:off x="4697012" y="3317928"/>
            <a:ext cx="61913" cy="61913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13733F-7B7F-478C-AF12-AFA871B8AD4C}"/>
              </a:ext>
            </a:extLst>
          </p:cNvPr>
          <p:cNvSpPr/>
          <p:nvPr/>
        </p:nvSpPr>
        <p:spPr>
          <a:xfrm>
            <a:off x="3600000" y="4888800"/>
            <a:ext cx="1987200" cy="20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9D780013-161B-4635-861C-1C0D446E6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67138"/>
              </p:ext>
            </p:extLst>
          </p:nvPr>
        </p:nvGraphicFramePr>
        <p:xfrm>
          <a:off x="6450493" y="1348679"/>
          <a:ext cx="1670053" cy="208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CS ChemDraw Drawing" r:id="rId9" imgW="714548" imgH="886345" progId="ChemDraw.Document.6.0">
                  <p:embed/>
                </p:oleObj>
              </mc:Choice>
              <mc:Fallback>
                <p:oleObj name="CS ChemDraw Drawing" r:id="rId9" imgW="714548" imgH="886345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B4FBA2B-B479-447B-9134-BEE378010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50493" y="1348679"/>
                        <a:ext cx="1670053" cy="208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4650906-EE5D-44C6-86C3-F4340C87C02B}"/>
              </a:ext>
            </a:extLst>
          </p:cNvPr>
          <p:cNvSpPr txBox="1"/>
          <p:nvPr/>
        </p:nvSpPr>
        <p:spPr>
          <a:xfrm>
            <a:off x="7118093" y="15668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286C5E-C132-4F8C-8C09-6AB885E7E046}"/>
              </a:ext>
            </a:extLst>
          </p:cNvPr>
          <p:cNvSpPr txBox="1"/>
          <p:nvPr/>
        </p:nvSpPr>
        <p:spPr>
          <a:xfrm>
            <a:off x="6892667" y="18589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7D6331-8FD3-4C3D-858A-761D69047CD4}"/>
              </a:ext>
            </a:extLst>
          </p:cNvPr>
          <p:cNvSpPr txBox="1"/>
          <p:nvPr/>
        </p:nvSpPr>
        <p:spPr>
          <a:xfrm>
            <a:off x="7402881" y="21256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6CB647-A0E7-4A3A-994C-809E4614DED3}"/>
              </a:ext>
            </a:extLst>
          </p:cNvPr>
          <p:cNvSpPr txBox="1"/>
          <p:nvPr/>
        </p:nvSpPr>
        <p:spPr>
          <a:xfrm>
            <a:off x="7308593" y="24982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58401F-6D21-460B-9EC0-D825B66E5BD0}"/>
              </a:ext>
            </a:extLst>
          </p:cNvPr>
          <p:cNvSpPr txBox="1"/>
          <p:nvPr/>
        </p:nvSpPr>
        <p:spPr>
          <a:xfrm>
            <a:off x="7076815" y="20428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3819DC-AC83-4146-AEC6-270DEAE98E67}"/>
              </a:ext>
            </a:extLst>
          </p:cNvPr>
          <p:cNvSpPr txBox="1"/>
          <p:nvPr/>
        </p:nvSpPr>
        <p:spPr>
          <a:xfrm>
            <a:off x="6902192" y="2336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4FBBA-EA0F-46E3-A539-2766406F01D3}"/>
              </a:ext>
            </a:extLst>
          </p:cNvPr>
          <p:cNvSpPr txBox="1"/>
          <p:nvPr/>
        </p:nvSpPr>
        <p:spPr>
          <a:xfrm>
            <a:off x="6670415" y="28600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A5D819-BB05-4033-B0EA-93230105DF2D}"/>
              </a:ext>
            </a:extLst>
          </p:cNvPr>
          <p:cNvSpPr txBox="1"/>
          <p:nvPr/>
        </p:nvSpPr>
        <p:spPr>
          <a:xfrm>
            <a:off x="6048308" y="3413974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 many conformers?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30F90-FCA4-443B-B0B0-7713C6DBF309}"/>
              </a:ext>
            </a:extLst>
          </p:cNvPr>
          <p:cNvSpPr/>
          <p:nvPr/>
        </p:nvSpPr>
        <p:spPr>
          <a:xfrm>
            <a:off x="5317078" y="3683990"/>
            <a:ext cx="350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 ca. 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  <a:r>
              <a:rPr lang="en-US" sz="1400" baseline="30000" dirty="0"/>
              <a:t>3</a:t>
            </a:r>
            <a:r>
              <a:rPr lang="en-US" sz="1400" dirty="0"/>
              <a:t> x </a:t>
            </a:r>
            <a:r>
              <a:rPr lang="en-US" sz="1400" dirty="0">
                <a:solidFill>
                  <a:schemeClr val="bg2"/>
                </a:solidFill>
              </a:rPr>
              <a:t>2</a:t>
            </a:r>
            <a:r>
              <a:rPr lang="en-US" sz="1400" baseline="30000" dirty="0"/>
              <a:t>4</a:t>
            </a:r>
            <a:r>
              <a:rPr lang="en-US" sz="1400" dirty="0"/>
              <a:t> = </a:t>
            </a:r>
            <a:r>
              <a:rPr lang="en-US" sz="1400" b="1" dirty="0"/>
              <a:t>432</a:t>
            </a:r>
          </a:p>
          <a:p>
            <a:endParaRPr lang="en-US" sz="1400" b="1" dirty="0"/>
          </a:p>
          <a:p>
            <a:r>
              <a:rPr lang="en-US" sz="1400" dirty="0"/>
              <a:t>too many to rely on human intuition or employ brute-force high-level simulations</a:t>
            </a:r>
          </a:p>
        </p:txBody>
      </p:sp>
    </p:spTree>
    <p:extLst>
      <p:ext uri="{BB962C8B-B14F-4D97-AF65-F5344CB8AC3E}">
        <p14:creationId xmlns:p14="http://schemas.microsoft.com/office/powerpoint/2010/main" val="42737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 p14:bounceEnd="25000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 p14:bounceEnd="25000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347 -0.0429 L -0.00035 -2.46914E-6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1" y="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9 -0.08457 L -0.00034 4.07407E-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42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194 -0.1321 L 0.03194 -0.13179 C 0.03055 -0.13827 0.03107 -0.13549 0.0302 -0.14074 L 0.02986 -0.14259 C 0.02968 -0.14321 0.02968 -0.14414 0.02951 -0.14444 C 0.02743 -0.15 0.02986 -0.14321 0.02847 -0.14815 C 0.02812 -0.14907 0.02795 -0.14938 0.02777 -0.15 C 0.0276 -0.15062 0.02743 -0.15154 0.02743 -0.15185 C 0.02708 -0.15278 0.02691 -0.15309 0.02673 -0.1537 C 0.02656 -0.15432 0.02656 -0.15525 0.02638 -0.15555 C 0.02604 -0.15617 0.02569 -0.15648 0.02534 -0.15679 C 0.02517 -0.15741 0.02517 -0.15833 0.025 -0.15864 C 0.02361 -0.16327 0.02378 -0.16235 0.02152 -0.16481 L 0.02048 -0.16605 C 0.02013 -0.16667 0.01979 -0.16728 0.01944 -0.16728 C 0.01701 -0.16883 0.01996 -0.16728 0.01666 -0.16852 C 0.01614 -0.16883 0.01597 -0.16914 0.01562 -0.16914 C 0.01441 -0.16914 0.01319 -0.16914 0.01215 -0.16852 C 0.01007 -0.1679 0.01059 -0.16728 0.00902 -0.16543 C 0.00868 -0.16512 0.00833 -0.16512 0.00798 -0.16481 C 0.00763 -0.1642 0.00746 -0.16358 0.00729 -0.16296 C 0.00694 -0.16265 0.00642 -0.16235 0.00625 -0.16173 C 0.0059 -0.16142 0.00607 -0.16049 0.0059 -0.15988 C 0.00486 -0.15679 0.00451 -0.15741 0.00416 -0.15432 C 0.00399 -0.15339 0.00382 -0.15185 0.00382 -0.15062 C 0.00382 -0.13549 0.00416 -0.12037 0.00416 -0.10494 C 0.00416 -0.09784 0.00399 -0.09074 0.00382 -0.08333 C 0.00364 -0.07901 0.00347 -0.0787 0.00312 -0.07531 C 0.00295 -0.07315 0.0026 -0.06759 0.00243 -0.06481 C 0.00225 -0.0642 0.00208 -0.06389 0.00208 -0.06296 L 0.00138 -0.05802 C 0.00121 -0.05679 0.00104 -0.05525 0.00104 -0.0537 C 0.00069 -0.05123 0.00069 -0.05185 0.00034 -0.04938 C 0.00017 -0.04876 4.44444E-6 -0.04784 4.44444E-6 -0.04691 C -0.00035 -0.04506 -0.00053 -0.0429 -0.0007 -0.04074 C -0.00087 -0.03951 -0.00105 -0.03827 -0.00105 -0.03704 C -0.00122 -0.03642 -0.00139 -0.03549 -0.00139 -0.03457 C -0.00174 -0.03179 -0.00191 -0.02901 -0.00209 -0.02593 C -0.00157 -0.00895 -0.00243 -0.02006 -0.00139 -0.01358 C -0.00139 -0.01296 -0.00139 -0.01204 -0.00105 -0.01111 C -0.00035 -0.00864 0.00104 -0.0071 0.00104 -0.0037 L 0.00104 -0.00309 L -0.00035 0.00062 " pathEditMode="relative" rAng="0" ptsTypes="AAAAAAAAAAAAAAAAAAAAAAAAAAAAAAAAAAAAAAAAAAA">
                                          <p:cBhvr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" y="4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5" grpId="0" animBg="1"/>
          <p:bldP spid="15" grpId="1" animBg="1"/>
          <p:bldP spid="23" grpId="0" animBg="1"/>
          <p:bldP spid="24" grpId="0" animBg="1"/>
          <p:bldP spid="25" grpId="0" animBg="1"/>
          <p:bldP spid="28" grpId="0"/>
          <p:bldP spid="29" grpId="0"/>
          <p:bldP spid="32" grpId="0" animBg="1"/>
          <p:bldP spid="32" grpId="1" animBg="1"/>
          <p:bldP spid="44" grpId="0"/>
          <p:bldP spid="45" grpId="0"/>
          <p:bldP spid="46" grpId="0"/>
          <p:bldP spid="47" grpId="0"/>
          <p:bldP spid="48" grpId="0"/>
          <p:bldP spid="50" grpId="0"/>
          <p:bldP spid="51" grpId="0"/>
          <p:bldP spid="52" grpId="0"/>
          <p:bldP spid="54" grpId="0" uiExpand="1" build="p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4E48C8-A477-4EEA-A0BA-AAF4125F9117}"/>
              </a:ext>
            </a:extLst>
          </p:cNvPr>
          <p:cNvSpPr/>
          <p:nvPr/>
        </p:nvSpPr>
        <p:spPr>
          <a:xfrm>
            <a:off x="60960" y="4615748"/>
            <a:ext cx="9083040" cy="474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C23EF361-207E-421A-A3AB-6DBCF7E2E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645357"/>
              </p:ext>
            </p:extLst>
          </p:nvPr>
        </p:nvGraphicFramePr>
        <p:xfrm>
          <a:off x="0" y="3662308"/>
          <a:ext cx="9144000" cy="145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CS ChemDraw Drawing" r:id="rId3" imgW="6013219" imgH="1118062" progId="ChemDraw.Document.6.0">
                  <p:embed/>
                </p:oleObj>
              </mc:Choice>
              <mc:Fallback>
                <p:oleObj name="CS ChemDraw Drawing" r:id="rId3" imgW="6013219" imgH="111806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6C2764-A4A2-45F3-B80A-93D67969A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662308"/>
                        <a:ext cx="9144000" cy="145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0729A545-D679-47E6-AD18-59AFE5A9BCFE}"/>
              </a:ext>
            </a:extLst>
          </p:cNvPr>
          <p:cNvSpPr/>
          <p:nvPr/>
        </p:nvSpPr>
        <p:spPr>
          <a:xfrm>
            <a:off x="525861" y="639133"/>
            <a:ext cx="8140655" cy="1403351"/>
          </a:xfrm>
          <a:prstGeom prst="chevron">
            <a:avLst>
              <a:gd name="adj" fmla="val 19597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F28D6-2C46-4833-9D96-FF7D4EAA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06004"/>
            <a:ext cx="8099427" cy="618166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XTBDFT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940552-5A9C-48F6-976C-A7322BCB6328}"/>
              </a:ext>
            </a:extLst>
          </p:cNvPr>
          <p:cNvGrpSpPr/>
          <p:nvPr/>
        </p:nvGrpSpPr>
        <p:grpSpPr>
          <a:xfrm>
            <a:off x="609601" y="698083"/>
            <a:ext cx="8008537" cy="1291801"/>
            <a:chOff x="609601" y="698083"/>
            <a:chExt cx="8008537" cy="1291801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97A7CCFC-20BE-485F-B053-50DA08D21BC0}"/>
                </a:ext>
              </a:extLst>
            </p:cNvPr>
            <p:cNvSpPr/>
            <p:nvPr/>
          </p:nvSpPr>
          <p:spPr>
            <a:xfrm>
              <a:off x="609601" y="698084"/>
              <a:ext cx="2535736" cy="1291800"/>
            </a:xfrm>
            <a:prstGeom prst="chevron">
              <a:avLst>
                <a:gd name="adj" fmla="val 19597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conformer ensemble generation and ranking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(CREST and GFN-</a:t>
              </a:r>
              <a:r>
                <a:rPr lang="en-US" sz="1400" dirty="0" err="1">
                  <a:solidFill>
                    <a:schemeClr val="bg1"/>
                  </a:solidFill>
                </a:rPr>
                <a:t>xTB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A1D3A555-FE71-4AF3-920D-CBFA78DAA4B0}"/>
                </a:ext>
              </a:extLst>
            </p:cNvPr>
            <p:cNvSpPr/>
            <p:nvPr/>
          </p:nvSpPr>
          <p:spPr>
            <a:xfrm>
              <a:off x="295216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ensemble refinement (NWChem)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7BF51D-D118-4716-8F9A-770BD0CA8065}"/>
                </a:ext>
              </a:extLst>
            </p:cNvPr>
            <p:cNvSpPr/>
            <p:nvPr/>
          </p:nvSpPr>
          <p:spPr>
            <a:xfrm>
              <a:off x="477563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minimum final optimization (NWChem)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5D481CAA-AAD9-4B91-B278-D44FB4BB12A9}"/>
                </a:ext>
              </a:extLst>
            </p:cNvPr>
            <p:cNvSpPr/>
            <p:nvPr/>
          </p:nvSpPr>
          <p:spPr>
            <a:xfrm>
              <a:off x="6601492" y="698083"/>
              <a:ext cx="2016646" cy="1291799"/>
            </a:xfrm>
            <a:prstGeom prst="chevron">
              <a:avLst>
                <a:gd name="adj" fmla="val 19597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quasi-harmonic frequency corrections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(Goodvibes)</a:t>
              </a:r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B4FBA2B-B479-447B-9134-BEE37801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728675"/>
              </p:ext>
            </p:extLst>
          </p:nvPr>
        </p:nvGraphicFramePr>
        <p:xfrm>
          <a:off x="367372" y="2771109"/>
          <a:ext cx="1065480" cy="1131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CS ChemDraw Drawing" r:id="rId5" imgW="612167" imgH="650354" progId="ChemDraw.Document.6.0">
                  <p:embed/>
                </p:oleObj>
              </mc:Choice>
              <mc:Fallback>
                <p:oleObj name="CS ChemDraw Drawing" r:id="rId5" imgW="612167" imgH="650354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EDC9112-2E9E-463B-A130-CBDBE7241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372" y="2771109"/>
                        <a:ext cx="1065480" cy="1131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95D64F-790C-4089-9D9C-0C9E5C13200D}"/>
              </a:ext>
            </a:extLst>
          </p:cNvPr>
          <p:cNvSpPr/>
          <p:nvPr/>
        </p:nvSpPr>
        <p:spPr>
          <a:xfrm rot="16200000">
            <a:off x="520032" y="2196133"/>
            <a:ext cx="673100" cy="387350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9CE8C-A595-4BB3-9EF9-B86A9C542DCE}"/>
              </a:ext>
            </a:extLst>
          </p:cNvPr>
          <p:cNvSpPr txBox="1"/>
          <p:nvPr/>
        </p:nvSpPr>
        <p:spPr>
          <a:xfrm>
            <a:off x="983925" y="2262802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input geometry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84E69-07E3-4CAA-93F3-75B856CD7152}"/>
              </a:ext>
            </a:extLst>
          </p:cNvPr>
          <p:cNvGrpSpPr/>
          <p:nvPr/>
        </p:nvGrpSpPr>
        <p:grpSpPr>
          <a:xfrm>
            <a:off x="2818960" y="2042484"/>
            <a:ext cx="2062315" cy="607116"/>
            <a:chOff x="2818960" y="2042484"/>
            <a:chExt cx="2062315" cy="6071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0D26FB-F417-4D9D-ADF5-6AF051940958}"/>
                </a:ext>
              </a:extLst>
            </p:cNvPr>
            <p:cNvSpPr/>
            <p:nvPr/>
          </p:nvSpPr>
          <p:spPr>
            <a:xfrm>
              <a:off x="2952161" y="2042484"/>
              <a:ext cx="1795915" cy="6071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C523B-68B4-41BA-AF45-B709E64090B3}"/>
                </a:ext>
              </a:extLst>
            </p:cNvPr>
            <p:cNvSpPr/>
            <p:nvPr/>
          </p:nvSpPr>
          <p:spPr>
            <a:xfrm>
              <a:off x="2818960" y="2123618"/>
              <a:ext cx="20623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50000"/>
                    </a:schemeClr>
                  </a:solidFill>
                </a:rPr>
                <a:t>62 conformers 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within </a:t>
              </a:r>
              <a:b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6 kcal/mol window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EB7622D-62FE-4400-A23F-676839294C51}"/>
              </a:ext>
            </a:extLst>
          </p:cNvPr>
          <p:cNvSpPr/>
          <p:nvPr/>
        </p:nvSpPr>
        <p:spPr>
          <a:xfrm>
            <a:off x="6905973" y="4640666"/>
            <a:ext cx="23059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*calculated with B3LYP-D3/def2-TZVP//B3LYP-D3/def2-SVP and quasi-harmonic frequency corrections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9E0B6A-6666-4ACF-818D-5117FEC7EFFC}"/>
              </a:ext>
            </a:extLst>
          </p:cNvPr>
          <p:cNvSpPr/>
          <p:nvPr/>
        </p:nvSpPr>
        <p:spPr>
          <a:xfrm>
            <a:off x="681956" y="4500671"/>
            <a:ext cx="85725" cy="808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A0DDCD-6265-493D-9E62-A7F81065A647}"/>
              </a:ext>
            </a:extLst>
          </p:cNvPr>
          <p:cNvSpPr/>
          <p:nvPr/>
        </p:nvSpPr>
        <p:spPr>
          <a:xfrm>
            <a:off x="5584819" y="4999071"/>
            <a:ext cx="85725" cy="8088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D70905-37E3-4C4B-B9B5-264FC9C00906}"/>
              </a:ext>
            </a:extLst>
          </p:cNvPr>
          <p:cNvGrpSpPr/>
          <p:nvPr/>
        </p:nvGrpSpPr>
        <p:grpSpPr>
          <a:xfrm>
            <a:off x="5235172" y="2076678"/>
            <a:ext cx="4188112" cy="1639438"/>
            <a:chOff x="5235172" y="2076678"/>
            <a:chExt cx="4188112" cy="16394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8C791-39C0-4771-BE98-7FF32918CD66}"/>
                </a:ext>
              </a:extLst>
            </p:cNvPr>
            <p:cNvSpPr txBox="1"/>
            <p:nvPr/>
          </p:nvSpPr>
          <p:spPr>
            <a:xfrm>
              <a:off x="7436215" y="2212460"/>
              <a:ext cx="198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</a:rPr>
                <a:t>final structure and energy*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2F5619-02B1-40D2-B8CF-3BC18844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5172" y="2149868"/>
              <a:ext cx="1611514" cy="1566248"/>
            </a:xfrm>
            <a:prstGeom prst="rect">
              <a:avLst/>
            </a:prstGeom>
          </p:spPr>
        </p:pic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4B9DE439-C719-4A5E-9123-71E37DD5B713}"/>
                </a:ext>
              </a:extLst>
            </p:cNvPr>
            <p:cNvSpPr/>
            <p:nvPr/>
          </p:nvSpPr>
          <p:spPr>
            <a:xfrm rot="16200000" flipH="1">
              <a:off x="6795405" y="2230392"/>
              <a:ext cx="1024339" cy="716911"/>
            </a:xfrm>
            <a:prstGeom prst="bentUp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67F0B8-8828-4660-8349-A5899893B36D}"/>
              </a:ext>
            </a:extLst>
          </p:cNvPr>
          <p:cNvSpPr txBox="1"/>
          <p:nvPr/>
        </p:nvSpPr>
        <p:spPr>
          <a:xfrm>
            <a:off x="3689" y="4615748"/>
            <a:ext cx="1527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(PES is only illustrative)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F7E36E-BBE7-470E-8BB0-F576C2E90F02}"/>
              </a:ext>
            </a:extLst>
          </p:cNvPr>
          <p:cNvCxnSpPr>
            <a:cxnSpLocks/>
          </p:cNvCxnSpPr>
          <p:nvPr/>
        </p:nvCxnSpPr>
        <p:spPr>
          <a:xfrm flipH="1">
            <a:off x="5627681" y="3716116"/>
            <a:ext cx="88906" cy="1136958"/>
          </a:xfrm>
          <a:prstGeom prst="straightConnector1">
            <a:avLst/>
          </a:prstGeom>
          <a:ln w="1270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AramcoTheme">
  <a:themeElements>
    <a:clrScheme name="Saudi Aramco">
      <a:dk1>
        <a:srgbClr val="53565A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53565A"/>
      </a:accent5>
      <a:accent6>
        <a:srgbClr val="8F9194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amcoTheme" id="{F53D0FEC-9B85-45AB-B44E-F1C9A754AAF6}" vid="{A719358D-0A1D-418E-B087-23ACD7F6F0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2042</TotalTime>
  <Words>1061</Words>
  <Application>Microsoft Office PowerPoint</Application>
  <PresentationFormat>On-screen Show (16:9)</PresentationFormat>
  <Paragraphs>218</Paragraphs>
  <Slides>21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Lucida Grande</vt:lpstr>
      <vt:lpstr>Trebuchet MS</vt:lpstr>
      <vt:lpstr>AramcoTheme</vt:lpstr>
      <vt:lpstr>CS ChemDraw Drawing</vt:lpstr>
      <vt:lpstr>better 1-octene catalysts via molecular modelling</vt:lpstr>
      <vt:lpstr>PowerPoint Presentation</vt:lpstr>
      <vt:lpstr>PowerPoint Presentation</vt:lpstr>
      <vt:lpstr>PowerPoint Presentation</vt:lpstr>
      <vt:lpstr>PowerPoint Presentation</vt:lpstr>
      <vt:lpstr>ligand degradation may result in polyethylene</vt:lpstr>
      <vt:lpstr>hypotheses</vt:lpstr>
      <vt:lpstr>computational prediction of isomerization thermochemistry (ΔGPPN)</vt:lpstr>
      <vt:lpstr>XTBDFT</vt:lpstr>
      <vt:lpstr>ΔGPPN vs known PNP/PPN ligands</vt:lpstr>
      <vt:lpstr>catalyst performance vs ΔGPPN </vt:lpstr>
      <vt:lpstr>design criteria to maximize PNP stability (and lower PE fouling)</vt:lpstr>
      <vt:lpstr>ligand candidates screened out (ΔGPPN &lt; 1 kcal/mol)</vt:lpstr>
      <vt:lpstr>summary</vt:lpstr>
      <vt:lpstr>acknowledgements</vt:lpstr>
      <vt:lpstr>thank you </vt:lpstr>
      <vt:lpstr>supplementary slides…</vt:lpstr>
      <vt:lpstr>1-octene results from metallocycle mechanism </vt:lpstr>
      <vt:lpstr>need for selective ethylene tetramerization</vt:lpstr>
      <vt:lpstr>GFN-xTB/CREST vs molecular mechanics (MM)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ethylene tetramerization catalysts from automated modelling of conformationally complex ligands</dc:title>
  <dc:creator>Lin, Sibo</dc:creator>
  <cp:lastModifiedBy>Lin, Sibo</cp:lastModifiedBy>
  <cp:revision>75</cp:revision>
  <dcterms:created xsi:type="dcterms:W3CDTF">2020-11-05T14:15:33Z</dcterms:created>
  <dcterms:modified xsi:type="dcterms:W3CDTF">2020-12-02T16:32:44Z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959062-7b44-4d77-8d0f-cf572960120c_Enabled">
    <vt:lpwstr>true</vt:lpwstr>
  </property>
  <property fmtid="{D5CDD505-2E9C-101B-9397-08002B2CF9AE}" pid="3" name="MSIP_Label_10959062-7b44-4d77-8d0f-cf572960120c_SetDate">
    <vt:lpwstr>2020-11-05T17:35:48Z</vt:lpwstr>
  </property>
  <property fmtid="{D5CDD505-2E9C-101B-9397-08002B2CF9AE}" pid="4" name="MSIP_Label_10959062-7b44-4d77-8d0f-cf572960120c_Method">
    <vt:lpwstr>Privileged</vt:lpwstr>
  </property>
  <property fmtid="{D5CDD505-2E9C-101B-9397-08002B2CF9AE}" pid="5" name="MSIP_Label_10959062-7b44-4d77-8d0f-cf572960120c_Name">
    <vt:lpwstr>ASC-General-Use</vt:lpwstr>
  </property>
  <property fmtid="{D5CDD505-2E9C-101B-9397-08002B2CF9AE}" pid="6" name="MSIP_Label_10959062-7b44-4d77-8d0f-cf572960120c_SiteId">
    <vt:lpwstr>3793a1e6-1687-4a33-a150-6d1a5640ff06</vt:lpwstr>
  </property>
  <property fmtid="{D5CDD505-2E9C-101B-9397-08002B2CF9AE}" pid="7" name="MSIP_Label_10959062-7b44-4d77-8d0f-cf572960120c_ActionId">
    <vt:lpwstr>ef0581af-3539-4fd8-a3ab-0000cb41ef96</vt:lpwstr>
  </property>
  <property fmtid="{D5CDD505-2E9C-101B-9397-08002B2CF9AE}" pid="8" name="MSIP_Label_10959062-7b44-4d77-8d0f-cf572960120c_ContentBits">
    <vt:lpwstr>2</vt:lpwstr>
  </property>
</Properties>
</file>